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7" r:id="rId2"/>
    <p:sldId id="316" r:id="rId3"/>
    <p:sldId id="324" r:id="rId4"/>
    <p:sldId id="259" r:id="rId5"/>
    <p:sldId id="307" r:id="rId6"/>
    <p:sldId id="310" r:id="rId7"/>
    <p:sldId id="312" r:id="rId8"/>
    <p:sldId id="305" r:id="rId9"/>
    <p:sldId id="329" r:id="rId10"/>
    <p:sldId id="313" r:id="rId11"/>
    <p:sldId id="325" r:id="rId12"/>
    <p:sldId id="314" r:id="rId13"/>
    <p:sldId id="326" r:id="rId14"/>
    <p:sldId id="327" r:id="rId15"/>
    <p:sldId id="274" r:id="rId16"/>
    <p:sldId id="275" r:id="rId17"/>
    <p:sldId id="318" r:id="rId18"/>
    <p:sldId id="328" r:id="rId19"/>
    <p:sldId id="320" r:id="rId20"/>
    <p:sldId id="321" r:id="rId21"/>
    <p:sldId id="280" r:id="rId22"/>
    <p:sldId id="291" r:id="rId23"/>
    <p:sldId id="293" r:id="rId24"/>
    <p:sldId id="322" r:id="rId25"/>
    <p:sldId id="303" r:id="rId26"/>
    <p:sldId id="32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B95605-5F7F-4F3B-9891-1F07FF9FE759}" type="datetimeFigureOut">
              <a:rPr lang="en-GB" smtClean="0"/>
              <a:t>06/11/2011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55ECB3-0213-4FD2-A33A-007367446C5A}" type="slidenum">
              <a:rPr lang="en-GB" smtClean="0"/>
              <a:t>‹#›</a:t>
            </a:fld>
            <a:endParaRPr lang="en-GB"/>
          </a:p>
        </p:txBody>
      </p:sp>
    </p:spTree>
    <p:extLst>
      <p:ext uri="{BB962C8B-B14F-4D97-AF65-F5344CB8AC3E}">
        <p14:creationId xmlns:p14="http://schemas.microsoft.com/office/powerpoint/2010/main" val="830239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D89F5-68A7-4A8E-A8B0-24198FD1D100}" type="datetimeFigureOut">
              <a:rPr lang="en-GB" smtClean="0"/>
              <a:t>06/11/2011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563D3C-2504-4B9D-A558-416D18C164A1}" type="slidenum">
              <a:rPr lang="en-GB" smtClean="0"/>
              <a:t>‹#›</a:t>
            </a:fld>
            <a:endParaRPr lang="en-GB"/>
          </a:p>
        </p:txBody>
      </p:sp>
    </p:spTree>
    <p:extLst>
      <p:ext uri="{BB962C8B-B14F-4D97-AF65-F5344CB8AC3E}">
        <p14:creationId xmlns:p14="http://schemas.microsoft.com/office/powerpoint/2010/main" val="659493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821D77-E9C5-4C27-9D04-B9676A568E94}" type="slidenum">
              <a:rPr lang="en-US" smtClean="0"/>
              <a:pPr eaLnBrk="1" hangingPunct="1"/>
              <a:t>11</a:t>
            </a:fld>
            <a:endParaRPr lang="en-US" smtClean="0"/>
          </a:p>
        </p:txBody>
      </p:sp>
      <p:sp>
        <p:nvSpPr>
          <p:cNvPr id="962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74C5442-AF14-49E9-92C9-029AD9B975C3}" type="slidenum">
              <a:rPr lang="en-US" sz="1200"/>
              <a:pPr algn="r" eaLnBrk="1" hangingPunct="1"/>
              <a:t>11</a:t>
            </a:fld>
            <a:endParaRPr lang="en-US" sz="1200"/>
          </a:p>
        </p:txBody>
      </p:sp>
      <p:sp>
        <p:nvSpPr>
          <p:cNvPr id="9626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0D1D53C-7DA6-4197-A32D-6631EE778CED}" type="slidenum">
              <a:rPr lang="en-US" sz="1200">
                <a:latin typeface="Times New Roman" pitchFamily="18" charset="0"/>
              </a:rPr>
              <a:pPr algn="r" eaLnBrk="1" hangingPunct="1"/>
              <a:t>11</a:t>
            </a:fld>
            <a:endParaRPr lang="en-US" sz="1200">
              <a:latin typeface="Times New Roman" pitchFamily="18" charset="0"/>
            </a:endParaRPr>
          </a:p>
        </p:txBody>
      </p:sp>
      <p:sp>
        <p:nvSpPr>
          <p:cNvPr id="96261" name="Rectangle 2"/>
          <p:cNvSpPr>
            <a:spLocks noGrp="1" noRot="1" noChangeAspect="1" noChangeArrowheads="1" noTextEdit="1"/>
          </p:cNvSpPr>
          <p:nvPr>
            <p:ph type="sldImg"/>
          </p:nvPr>
        </p:nvSpPr>
        <p:spPr>
          <a:ln/>
        </p:spPr>
      </p:sp>
      <p:sp>
        <p:nvSpPr>
          <p:cNvPr id="9626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26AA01-F1A8-41D7-BE97-065E40AC32E4}" type="slidenum">
              <a:rPr lang="en-US" smtClean="0"/>
              <a:pPr eaLnBrk="1" hangingPunct="1"/>
              <a:t>13</a:t>
            </a:fld>
            <a:endParaRPr lang="en-US" smtClean="0"/>
          </a:p>
        </p:txBody>
      </p:sp>
      <p:sp>
        <p:nvSpPr>
          <p:cNvPr id="921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5114B92-ECEE-494D-B064-205BB24DDAF9}" type="slidenum">
              <a:rPr lang="en-US" sz="1200"/>
              <a:pPr algn="r" eaLnBrk="1" hangingPunct="1"/>
              <a:t>13</a:t>
            </a:fld>
            <a:endParaRPr lang="en-US" sz="1200"/>
          </a:p>
        </p:txBody>
      </p:sp>
      <p:sp>
        <p:nvSpPr>
          <p:cNvPr id="9216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052E797-35BF-4097-BE7A-D3B0B9ED21A5}" type="slidenum">
              <a:rPr lang="en-US" sz="1200">
                <a:latin typeface="Times New Roman" pitchFamily="18" charset="0"/>
              </a:rPr>
              <a:pPr algn="r" eaLnBrk="1" hangingPunct="1"/>
              <a:t>13</a:t>
            </a:fld>
            <a:endParaRPr lang="en-US" sz="1200">
              <a:latin typeface="Times New Roman" pitchFamily="18" charset="0"/>
            </a:endParaRPr>
          </a:p>
        </p:txBody>
      </p:sp>
      <p:sp>
        <p:nvSpPr>
          <p:cNvPr id="92165" name="Rectangle 2"/>
          <p:cNvSpPr>
            <a:spLocks noGrp="1" noRot="1" noChangeAspect="1" noChangeArrowheads="1" noTextEdit="1"/>
          </p:cNvSpPr>
          <p:nvPr>
            <p:ph type="sldImg"/>
          </p:nvPr>
        </p:nvSpPr>
        <p:spPr>
          <a:ln/>
        </p:spPr>
      </p:sp>
      <p:sp>
        <p:nvSpPr>
          <p:cNvPr id="9216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0F7D9C-1E67-492C-B1FA-7AA723641E19}" type="slidenum">
              <a:rPr lang="en-US" smtClean="0"/>
              <a:pPr eaLnBrk="1" hangingPunct="1"/>
              <a:t>22</a:t>
            </a:fld>
            <a:endParaRPr lang="en-US" smtClean="0"/>
          </a:p>
        </p:txBody>
      </p:sp>
      <p:sp>
        <p:nvSpPr>
          <p:cNvPr id="942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6FF1F96-9EE8-479D-AE66-BE924C28D8E3}" type="slidenum">
              <a:rPr lang="en-US" sz="1200"/>
              <a:pPr algn="r" eaLnBrk="1" hangingPunct="1"/>
              <a:t>22</a:t>
            </a:fld>
            <a:endParaRPr lang="en-US" sz="1200"/>
          </a:p>
        </p:txBody>
      </p:sp>
      <p:sp>
        <p:nvSpPr>
          <p:cNvPr id="9421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2EC503F-250C-4CE7-BA9E-2ECCBFD46A31}" type="slidenum">
              <a:rPr lang="en-US" sz="1200">
                <a:latin typeface="Times New Roman" pitchFamily="18" charset="0"/>
              </a:rPr>
              <a:pPr algn="r" eaLnBrk="1" hangingPunct="1"/>
              <a:t>22</a:t>
            </a:fld>
            <a:endParaRPr lang="en-US" sz="1200">
              <a:latin typeface="Times New Roman" pitchFamily="18" charset="0"/>
            </a:endParaRPr>
          </a:p>
        </p:txBody>
      </p:sp>
      <p:sp>
        <p:nvSpPr>
          <p:cNvPr id="94213" name="Rectangle 2"/>
          <p:cNvSpPr>
            <a:spLocks noGrp="1" noRot="1" noChangeAspect="1" noChangeArrowheads="1" noTextEdit="1"/>
          </p:cNvSpPr>
          <p:nvPr>
            <p:ph type="sldImg"/>
          </p:nvPr>
        </p:nvSpPr>
        <p:spPr>
          <a:ln/>
        </p:spPr>
      </p:sp>
      <p:sp>
        <p:nvSpPr>
          <p:cNvPr id="9421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EBEE8A-BC73-4963-B72B-860E8A6D39DE}" type="datetimeFigureOut">
              <a:rPr lang="en-GB" smtClean="0"/>
              <a:t>06/11/2011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3965549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EBEE8A-BC73-4963-B72B-860E8A6D39DE}" type="datetimeFigureOut">
              <a:rPr lang="en-GB" smtClean="0"/>
              <a:t>06/11/2011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99455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EBEE8A-BC73-4963-B72B-860E8A6D39DE}" type="datetimeFigureOut">
              <a:rPr lang="en-GB" smtClean="0"/>
              <a:t>06/11/2011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1746710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1182688" y="2017713"/>
            <a:ext cx="3810000" cy="4114800"/>
          </a:xfrm>
        </p:spPr>
        <p:txBody>
          <a:bodyPr/>
          <a:lstStyle/>
          <a:p>
            <a:pPr lvl="0"/>
            <a:endParaRPr lang="en-GB"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ABF696F-AA88-4623-9195-02A14B29399E}" type="slidenum">
              <a:rPr lang="en-US"/>
              <a:pPr>
                <a:defRPr/>
              </a:pPr>
              <a:t>‹#›</a:t>
            </a:fld>
            <a:endParaRPr lang="en-US"/>
          </a:p>
        </p:txBody>
      </p:sp>
    </p:spTree>
    <p:extLst>
      <p:ext uri="{BB962C8B-B14F-4D97-AF65-F5344CB8AC3E}">
        <p14:creationId xmlns:p14="http://schemas.microsoft.com/office/powerpoint/2010/main" val="227691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EBEE8A-BC73-4963-B72B-860E8A6D39DE}" type="datetimeFigureOut">
              <a:rPr lang="en-GB" smtClean="0"/>
              <a:t>06/11/2011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109782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BEE8A-BC73-4963-B72B-860E8A6D39DE}" type="datetimeFigureOut">
              <a:rPr lang="en-GB" smtClean="0"/>
              <a:t>06/11/2011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364846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EBEE8A-BC73-4963-B72B-860E8A6D39DE}" type="datetimeFigureOut">
              <a:rPr lang="en-GB" smtClean="0"/>
              <a:t>06/11/2011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55843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EBEE8A-BC73-4963-B72B-860E8A6D39DE}" type="datetimeFigureOut">
              <a:rPr lang="en-GB" smtClean="0"/>
              <a:t>06/11/2011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99073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EBEE8A-BC73-4963-B72B-860E8A6D39DE}" type="datetimeFigureOut">
              <a:rPr lang="en-GB" smtClean="0"/>
              <a:t>06/11/2011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375923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BEE8A-BC73-4963-B72B-860E8A6D39DE}" type="datetimeFigureOut">
              <a:rPr lang="en-GB" smtClean="0"/>
              <a:t>06/11/2011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260163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BEE8A-BC73-4963-B72B-860E8A6D39DE}" type="datetimeFigureOut">
              <a:rPr lang="en-GB" smtClean="0"/>
              <a:t>06/11/2011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312054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BEE8A-BC73-4963-B72B-860E8A6D39DE}" type="datetimeFigureOut">
              <a:rPr lang="en-GB" smtClean="0"/>
              <a:t>06/11/2011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CF4938-5DA4-4BE2-882A-EBDEA515CE10}" type="slidenum">
              <a:rPr lang="en-GB" smtClean="0"/>
              <a:t>‹#›</a:t>
            </a:fld>
            <a:endParaRPr lang="en-GB"/>
          </a:p>
        </p:txBody>
      </p:sp>
    </p:spTree>
    <p:extLst>
      <p:ext uri="{BB962C8B-B14F-4D97-AF65-F5344CB8AC3E}">
        <p14:creationId xmlns:p14="http://schemas.microsoft.com/office/powerpoint/2010/main" val="278565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BEE8A-BC73-4963-B72B-860E8A6D39DE}" type="datetimeFigureOut">
              <a:rPr lang="en-GB" smtClean="0"/>
              <a:t>06/11/2011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F4938-5DA4-4BE2-882A-EBDEA515CE10}" type="slidenum">
              <a:rPr lang="en-GB" smtClean="0"/>
              <a:t>‹#›</a:t>
            </a:fld>
            <a:endParaRPr lang="en-GB"/>
          </a:p>
        </p:txBody>
      </p:sp>
    </p:spTree>
    <p:extLst>
      <p:ext uri="{BB962C8B-B14F-4D97-AF65-F5344CB8AC3E}">
        <p14:creationId xmlns:p14="http://schemas.microsoft.com/office/powerpoint/2010/main" val="1483129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scottconsul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smtClean="0"/>
              <a:t>How to be an effective COLP</a:t>
            </a:r>
            <a:endParaRPr lang="en-GB" dirty="0"/>
          </a:p>
        </p:txBody>
      </p:sp>
      <p:sp>
        <p:nvSpPr>
          <p:cNvPr id="3" name="Subtitle 2"/>
          <p:cNvSpPr>
            <a:spLocks noGrp="1"/>
          </p:cNvSpPr>
          <p:nvPr>
            <p:ph type="subTitle" idx="1"/>
          </p:nvPr>
        </p:nvSpPr>
        <p:spPr>
          <a:xfrm>
            <a:off x="1371600" y="4581128"/>
            <a:ext cx="6400800" cy="1057672"/>
          </a:xfrm>
        </p:spPr>
        <p:txBody>
          <a:bodyPr>
            <a:normAutofit/>
          </a:bodyPr>
          <a:lstStyle/>
          <a:p>
            <a:pPr algn="l"/>
            <a:r>
              <a:rPr lang="en-GB" sz="2000" dirty="0" smtClean="0"/>
              <a:t>Peter Scott Consulting</a:t>
            </a:r>
          </a:p>
          <a:p>
            <a:pPr algn="l"/>
            <a:r>
              <a:rPr lang="en-GB" sz="2000" dirty="0" smtClean="0">
                <a:hlinkClick r:id="rId2"/>
              </a:rPr>
              <a:t>www.peterscottconsult.co.uk</a:t>
            </a:r>
            <a:r>
              <a:rPr lang="en-GB" sz="2000" dirty="0" smtClean="0"/>
              <a:t> </a:t>
            </a:r>
            <a:endParaRPr lang="en-GB" sz="2000" dirty="0"/>
          </a:p>
        </p:txBody>
      </p:sp>
    </p:spTree>
    <p:extLst>
      <p:ext uri="{BB962C8B-B14F-4D97-AF65-F5344CB8AC3E}">
        <p14:creationId xmlns:p14="http://schemas.microsoft.com/office/powerpoint/2010/main" val="3701473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For example, Chapter 10 of the SRA Code includes the following </a:t>
            </a:r>
            <a:endParaRPr lang="en-GB" sz="2400" dirty="0"/>
          </a:p>
        </p:txBody>
      </p:sp>
      <p:sp>
        <p:nvSpPr>
          <p:cNvPr id="3" name="Content Placeholder 2"/>
          <p:cNvSpPr>
            <a:spLocks noGrp="1"/>
          </p:cNvSpPr>
          <p:nvPr>
            <p:ph idx="1"/>
          </p:nvPr>
        </p:nvSpPr>
        <p:spPr/>
        <p:txBody>
          <a:bodyPr>
            <a:normAutofit/>
          </a:bodyPr>
          <a:lstStyle/>
          <a:p>
            <a:r>
              <a:rPr lang="en-GB" sz="1800" b="1" dirty="0" smtClean="0"/>
              <a:t>Outcome O(10.1) </a:t>
            </a:r>
            <a:r>
              <a:rPr lang="en-GB" sz="1800" dirty="0" smtClean="0"/>
              <a:t>you ensure that you comply with all the reporting and notification requirements in the </a:t>
            </a:r>
            <a:r>
              <a:rPr lang="en-GB" sz="1800" b="1" dirty="0" smtClean="0"/>
              <a:t>Handbook</a:t>
            </a:r>
            <a:r>
              <a:rPr lang="en-GB" sz="1800" dirty="0" smtClean="0"/>
              <a:t> that apply to you;</a:t>
            </a:r>
          </a:p>
          <a:p>
            <a:endParaRPr lang="en-GB" sz="1800" dirty="0"/>
          </a:p>
          <a:p>
            <a:endParaRPr lang="en-GB" sz="1800" dirty="0" smtClean="0"/>
          </a:p>
          <a:p>
            <a:r>
              <a:rPr lang="en-GB" sz="1800" b="1" dirty="0" smtClean="0"/>
              <a:t>Indicative behaviour IB(10.1)  </a:t>
            </a:r>
            <a:r>
              <a:rPr lang="en-GB" sz="1800" dirty="0" smtClean="0"/>
              <a:t>- actively monitoring your achievement of the outcomes in order to improve standards and </a:t>
            </a:r>
            <a:r>
              <a:rPr lang="en-GB" sz="1800" b="1" dirty="0" smtClean="0"/>
              <a:t>identify non-achievement of the outcomes </a:t>
            </a:r>
            <a:r>
              <a:rPr lang="en-GB" sz="1800" dirty="0" smtClean="0"/>
              <a:t>may tend to show that you have achieved these outcomes and therefore complied with the </a:t>
            </a:r>
            <a:r>
              <a:rPr lang="en-GB" sz="1800" i="1" dirty="0" smtClean="0"/>
              <a:t>Principles</a:t>
            </a:r>
            <a:r>
              <a:rPr lang="en-GB" sz="1800" dirty="0" smtClean="0"/>
              <a:t> </a:t>
            </a:r>
          </a:p>
          <a:p>
            <a:endParaRPr lang="en-GB" sz="1800" b="1" dirty="0" smtClean="0"/>
          </a:p>
          <a:p>
            <a:pPr marL="0" indent="0">
              <a:buNone/>
            </a:pPr>
            <a:r>
              <a:rPr lang="en-GB" sz="1800" b="1" dirty="0" smtClean="0"/>
              <a:t>NB - </a:t>
            </a:r>
            <a:r>
              <a:rPr lang="en-GB" sz="1800" i="1" dirty="0" smtClean="0"/>
              <a:t>8.5.(c) SRA Authorisation Rules …. </a:t>
            </a:r>
          </a:p>
          <a:p>
            <a:pPr marL="0" indent="0">
              <a:buNone/>
            </a:pPr>
            <a:endParaRPr lang="en-GB" sz="1800" b="1" i="1" dirty="0"/>
          </a:p>
          <a:p>
            <a:pPr marL="0" indent="0">
              <a:buNone/>
            </a:pPr>
            <a:r>
              <a:rPr lang="en-GB" sz="1800" i="1" dirty="0" smtClean="0"/>
              <a:t>(ii) As soon as reasonably practicable, </a:t>
            </a:r>
            <a:r>
              <a:rPr lang="en-GB" sz="1800" b="1" i="1" dirty="0" smtClean="0"/>
              <a:t>report to the SRA any failure </a:t>
            </a:r>
            <a:r>
              <a:rPr lang="en-GB" sz="1800" i="1" dirty="0" smtClean="0"/>
              <a:t>so to comply</a:t>
            </a:r>
            <a:endParaRPr lang="en-GB" sz="1800" b="1" dirty="0"/>
          </a:p>
        </p:txBody>
      </p:sp>
    </p:spTree>
    <p:extLst>
      <p:ext uri="{BB962C8B-B14F-4D97-AF65-F5344CB8AC3E}">
        <p14:creationId xmlns:p14="http://schemas.microsoft.com/office/powerpoint/2010/main" val="4182164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4"/>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sz="1400" dirty="0">
              <a:solidFill>
                <a:srgbClr val="002060"/>
              </a:solidFill>
              <a:latin typeface="Tahoma" pitchFamily="34" charset="0"/>
            </a:endParaRPr>
          </a:p>
        </p:txBody>
      </p:sp>
      <p:sp>
        <p:nvSpPr>
          <p:cNvPr id="78851" name="Rectangle 3"/>
          <p:cNvSpPr>
            <a:spLocks noGrp="1" noChangeArrowheads="1"/>
          </p:cNvSpPr>
          <p:nvPr>
            <p:ph type="title" idx="4294967295"/>
          </p:nvPr>
        </p:nvSpPr>
        <p:spPr>
          <a:xfrm>
            <a:off x="457200" y="704850"/>
            <a:ext cx="8229600" cy="712788"/>
          </a:xfrm>
        </p:spPr>
        <p:txBody>
          <a:bodyPr anchor="b">
            <a:normAutofit fontScale="90000"/>
          </a:bodyPr>
          <a:lstStyle/>
          <a:p>
            <a:pPr algn="l"/>
            <a:r>
              <a:rPr lang="en-GB" sz="2700" dirty="0" smtClean="0">
                <a:latin typeface="Verdana" pitchFamily="34" charset="0"/>
              </a:rPr>
              <a:t>Consider the impact of</a:t>
            </a:r>
            <a:r>
              <a:rPr lang="en-GB" sz="2400" dirty="0" smtClean="0">
                <a:latin typeface="Verdana" pitchFamily="34" charset="0"/>
              </a:rPr>
              <a:t/>
            </a:r>
            <a:br>
              <a:rPr lang="en-GB" sz="2400" dirty="0" smtClean="0">
                <a:latin typeface="Verdana" pitchFamily="34" charset="0"/>
              </a:rPr>
            </a:br>
            <a:endParaRPr lang="en-US" sz="2400" dirty="0" smtClean="0">
              <a:latin typeface="Verdana" pitchFamily="34" charset="0"/>
            </a:endParaRPr>
          </a:p>
        </p:txBody>
      </p:sp>
      <p:sp>
        <p:nvSpPr>
          <p:cNvPr id="78852" name="Rectangle 3" descr="Rectangle: Click to edit Master text styles&#10;Second level&#10;Third level&#10;Fourth level&#10;Fifth level"/>
          <p:cNvSpPr>
            <a:spLocks noGrp="1" noChangeArrowheads="1"/>
          </p:cNvSpPr>
          <p:nvPr>
            <p:ph type="body" idx="4294967295"/>
          </p:nvPr>
        </p:nvSpPr>
        <p:spPr/>
        <p:txBody>
          <a:bodyPr>
            <a:normAutofit/>
          </a:bodyPr>
          <a:lstStyle/>
          <a:p>
            <a:pPr eaLnBrk="1" hangingPunct="1"/>
            <a:endParaRPr lang="en-GB" sz="2000" dirty="0" smtClean="0">
              <a:latin typeface="Verdana" pitchFamily="34" charset="0"/>
            </a:endParaRPr>
          </a:p>
          <a:p>
            <a:pPr eaLnBrk="1" hangingPunct="1"/>
            <a:r>
              <a:rPr lang="en-GB" sz="2000" dirty="0" smtClean="0">
                <a:latin typeface="Verdana" pitchFamily="34" charset="0"/>
              </a:rPr>
              <a:t>Disciplinary action</a:t>
            </a:r>
          </a:p>
          <a:p>
            <a:r>
              <a:rPr lang="en-GB" sz="2000" dirty="0" smtClean="0">
                <a:latin typeface="Verdana" pitchFamily="34" charset="0"/>
              </a:rPr>
              <a:t>Bad publicity and loss of reputation</a:t>
            </a:r>
          </a:p>
          <a:p>
            <a:r>
              <a:rPr lang="en-GB" sz="2000" dirty="0" smtClean="0">
                <a:latin typeface="Verdana" pitchFamily="34" charset="0"/>
              </a:rPr>
              <a:t>Lost clients</a:t>
            </a:r>
          </a:p>
          <a:p>
            <a:r>
              <a:rPr lang="en-GB" sz="2000" dirty="0" smtClean="0">
                <a:latin typeface="Verdana" pitchFamily="34" charset="0"/>
              </a:rPr>
              <a:t>Complaints and claims </a:t>
            </a:r>
          </a:p>
          <a:p>
            <a:r>
              <a:rPr lang="en-GB" sz="2000" dirty="0" smtClean="0">
                <a:latin typeface="Verdana" pitchFamily="34" charset="0"/>
              </a:rPr>
              <a:t>Increased P.I. premiums</a:t>
            </a:r>
          </a:p>
        </p:txBody>
      </p:sp>
    </p:spTree>
    <p:extLst>
      <p:ext uri="{BB962C8B-B14F-4D97-AF65-F5344CB8AC3E}">
        <p14:creationId xmlns:p14="http://schemas.microsoft.com/office/powerpoint/2010/main" val="902884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2400" dirty="0" smtClean="0"/>
              <a:t>2. Planning how to fulfil your role as the COLP</a:t>
            </a:r>
            <a:endParaRPr lang="en-GB" sz="2400" dirty="0"/>
          </a:p>
        </p:txBody>
      </p:sp>
      <p:sp>
        <p:nvSpPr>
          <p:cNvPr id="4" name="Content Placeholder 3"/>
          <p:cNvSpPr>
            <a:spLocks noGrp="1"/>
          </p:cNvSpPr>
          <p:nvPr>
            <p:ph idx="1"/>
          </p:nvPr>
        </p:nvSpPr>
        <p:spPr/>
        <p:txBody>
          <a:bodyPr>
            <a:normAutofit/>
          </a:bodyPr>
          <a:lstStyle/>
          <a:p>
            <a:pPr>
              <a:lnSpc>
                <a:spcPct val="120000"/>
              </a:lnSpc>
              <a:defRPr/>
            </a:pPr>
            <a:r>
              <a:rPr lang="en-GB" sz="1600" b="1" dirty="0">
                <a:latin typeface="Verdana" pitchFamily="34" charset="0"/>
              </a:rPr>
              <a:t>What </a:t>
            </a:r>
            <a:r>
              <a:rPr lang="en-GB" sz="1600" dirty="0">
                <a:latin typeface="Verdana" pitchFamily="34" charset="0"/>
              </a:rPr>
              <a:t>are your compliance </a:t>
            </a:r>
            <a:r>
              <a:rPr lang="en-GB" sz="1600" dirty="0" smtClean="0">
                <a:latin typeface="Verdana" pitchFamily="34" charset="0"/>
              </a:rPr>
              <a:t>risks?</a:t>
            </a:r>
            <a:endParaRPr lang="en-GB" sz="1600" dirty="0">
              <a:latin typeface="Verdana" pitchFamily="34" charset="0"/>
            </a:endParaRPr>
          </a:p>
          <a:p>
            <a:pPr>
              <a:lnSpc>
                <a:spcPct val="120000"/>
              </a:lnSpc>
              <a:defRPr/>
            </a:pPr>
            <a:r>
              <a:rPr lang="en-GB" sz="1600" b="1" dirty="0">
                <a:latin typeface="Verdana" pitchFamily="34" charset="0"/>
              </a:rPr>
              <a:t>Where</a:t>
            </a:r>
            <a:r>
              <a:rPr lang="en-GB" sz="1600" dirty="0">
                <a:latin typeface="Verdana" pitchFamily="34" charset="0"/>
              </a:rPr>
              <a:t> does the knowledge of your compliance </a:t>
            </a:r>
            <a:r>
              <a:rPr lang="en-GB" sz="1600" dirty="0" smtClean="0">
                <a:latin typeface="Verdana" pitchFamily="34" charset="0"/>
              </a:rPr>
              <a:t>risks </a:t>
            </a:r>
            <a:r>
              <a:rPr lang="en-GB" sz="1600" dirty="0">
                <a:latin typeface="Verdana" pitchFamily="34" charset="0"/>
              </a:rPr>
              <a:t>reside?</a:t>
            </a:r>
          </a:p>
          <a:p>
            <a:pPr>
              <a:lnSpc>
                <a:spcPct val="160000"/>
              </a:lnSpc>
              <a:defRPr/>
            </a:pPr>
            <a:r>
              <a:rPr lang="en-GB" sz="1600" dirty="0">
                <a:latin typeface="Verdana" pitchFamily="34" charset="0"/>
              </a:rPr>
              <a:t>Can you </a:t>
            </a:r>
            <a:r>
              <a:rPr lang="en-GB" sz="1600" b="1" dirty="0">
                <a:latin typeface="Verdana" pitchFamily="34" charset="0"/>
              </a:rPr>
              <a:t>access</a:t>
            </a:r>
            <a:r>
              <a:rPr lang="en-GB" sz="1600" dirty="0">
                <a:latin typeface="Verdana" pitchFamily="34" charset="0"/>
              </a:rPr>
              <a:t> </a:t>
            </a:r>
            <a:r>
              <a:rPr lang="en-GB" sz="1600" dirty="0" smtClean="0">
                <a:latin typeface="Verdana" pitchFamily="34" charset="0"/>
              </a:rPr>
              <a:t>that knowledge?</a:t>
            </a:r>
            <a:endParaRPr lang="en-GB" sz="1600" dirty="0">
              <a:latin typeface="Verdana" pitchFamily="34" charset="0"/>
            </a:endParaRPr>
          </a:p>
          <a:p>
            <a:pPr>
              <a:lnSpc>
                <a:spcPct val="160000"/>
              </a:lnSpc>
              <a:defRPr/>
            </a:pPr>
            <a:r>
              <a:rPr lang="en-GB" sz="1600" dirty="0">
                <a:latin typeface="Verdana" pitchFamily="34" charset="0"/>
              </a:rPr>
              <a:t>Do you have </a:t>
            </a:r>
            <a:r>
              <a:rPr lang="en-GB" sz="1600" b="1" dirty="0">
                <a:latin typeface="Verdana" pitchFamily="34" charset="0"/>
              </a:rPr>
              <a:t>systems</a:t>
            </a:r>
            <a:r>
              <a:rPr lang="en-GB" sz="1600" dirty="0">
                <a:latin typeface="Verdana" pitchFamily="34" charset="0"/>
              </a:rPr>
              <a:t> to monitor, review and </a:t>
            </a:r>
          </a:p>
          <a:p>
            <a:pPr>
              <a:lnSpc>
                <a:spcPct val="160000"/>
              </a:lnSpc>
              <a:buNone/>
              <a:defRPr/>
            </a:pPr>
            <a:r>
              <a:rPr lang="en-GB" sz="1600" dirty="0">
                <a:latin typeface="Verdana" pitchFamily="34" charset="0"/>
              </a:rPr>
              <a:t>   </a:t>
            </a:r>
            <a:r>
              <a:rPr lang="en-GB" sz="1600" dirty="0" smtClean="0">
                <a:latin typeface="Verdana" pitchFamily="34" charset="0"/>
              </a:rPr>
              <a:t>  upgrade </a:t>
            </a:r>
            <a:r>
              <a:rPr lang="en-GB" sz="1600" dirty="0">
                <a:latin typeface="Verdana" pitchFamily="34" charset="0"/>
              </a:rPr>
              <a:t>your </a:t>
            </a:r>
            <a:r>
              <a:rPr lang="en-GB" sz="1600" dirty="0" smtClean="0">
                <a:latin typeface="Verdana" pitchFamily="34" charset="0"/>
              </a:rPr>
              <a:t>knowledge of your compliance risks?</a:t>
            </a:r>
          </a:p>
          <a:p>
            <a:pPr>
              <a:lnSpc>
                <a:spcPct val="160000"/>
              </a:lnSpc>
              <a:defRPr/>
            </a:pPr>
            <a:r>
              <a:rPr lang="en-GB" sz="1600" dirty="0" smtClean="0">
                <a:latin typeface="Verdana" pitchFamily="34" charset="0"/>
              </a:rPr>
              <a:t>Do you have the </a:t>
            </a:r>
            <a:r>
              <a:rPr lang="en-GB" sz="1600" b="1" dirty="0" smtClean="0">
                <a:latin typeface="Verdana" pitchFamily="34" charset="0"/>
              </a:rPr>
              <a:t>resources</a:t>
            </a:r>
            <a:r>
              <a:rPr lang="en-GB" sz="1600" dirty="0" smtClean="0">
                <a:latin typeface="Verdana" pitchFamily="34" charset="0"/>
              </a:rPr>
              <a:t> to effectively carry out your role?</a:t>
            </a:r>
            <a:endParaRPr lang="en-GB" sz="1600" dirty="0">
              <a:latin typeface="Verdana" pitchFamily="34" charset="0"/>
            </a:endParaRPr>
          </a:p>
          <a:p>
            <a:endParaRPr lang="en-GB" dirty="0"/>
          </a:p>
        </p:txBody>
      </p:sp>
    </p:spTree>
    <p:extLst>
      <p:ext uri="{BB962C8B-B14F-4D97-AF65-F5344CB8AC3E}">
        <p14:creationId xmlns:p14="http://schemas.microsoft.com/office/powerpoint/2010/main" val="411325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txBox="1">
            <a:spLocks noGrp="1"/>
          </p:cNvSpPr>
          <p:nvPr/>
        </p:nvSpPr>
        <p:spPr bwMode="auto">
          <a:xfrm flipV="1">
            <a:off x="3124200" y="6629399"/>
            <a:ext cx="28956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sz="1400" dirty="0">
              <a:solidFill>
                <a:srgbClr val="002060"/>
              </a:solidFill>
              <a:latin typeface="Tahoma" pitchFamily="34" charset="0"/>
            </a:endParaRPr>
          </a:p>
        </p:txBody>
      </p:sp>
      <p:sp>
        <p:nvSpPr>
          <p:cNvPr id="69635" name="Rectangle 3"/>
          <p:cNvSpPr>
            <a:spLocks noGrp="1" noChangeArrowheads="1"/>
          </p:cNvSpPr>
          <p:nvPr>
            <p:ph type="title" idx="4294967295"/>
          </p:nvPr>
        </p:nvSpPr>
        <p:spPr>
          <a:xfrm>
            <a:off x="467544" y="332656"/>
            <a:ext cx="8476431" cy="1367557"/>
          </a:xfrm>
        </p:spPr>
        <p:txBody>
          <a:bodyPr anchor="b">
            <a:normAutofit fontScale="90000"/>
          </a:bodyPr>
          <a:lstStyle/>
          <a:p>
            <a:pPr algn="l">
              <a:lnSpc>
                <a:spcPct val="90000"/>
              </a:lnSpc>
            </a:pPr>
            <a:r>
              <a:rPr lang="en-GB" sz="2000" dirty="0" smtClean="0">
                <a:latin typeface="Verdana" pitchFamily="34" charset="0"/>
              </a:rPr>
              <a:t>Carry out a cost / benefit analysis to establish </a:t>
            </a:r>
            <a:r>
              <a:rPr lang="en-GB" sz="2000" b="1" dirty="0" smtClean="0">
                <a:latin typeface="Verdana" pitchFamily="34" charset="0"/>
              </a:rPr>
              <a:t>the most resource effective </a:t>
            </a:r>
            <a:r>
              <a:rPr lang="en-GB" sz="2000" dirty="0" smtClean="0">
                <a:latin typeface="Verdana" pitchFamily="34" charset="0"/>
              </a:rPr>
              <a:t>method for you to manage your role as COLP for </a:t>
            </a:r>
            <a:br>
              <a:rPr lang="en-GB" sz="2000" dirty="0" smtClean="0">
                <a:latin typeface="Verdana" pitchFamily="34" charset="0"/>
              </a:rPr>
            </a:br>
            <a:r>
              <a:rPr lang="en-GB" sz="2000" dirty="0" smtClean="0">
                <a:latin typeface="Verdana" pitchFamily="34" charset="0"/>
              </a:rPr>
              <a:t>your firm to be compliant  </a:t>
            </a:r>
            <a:r>
              <a:rPr lang="en-US" sz="2800" dirty="0" smtClean="0">
                <a:latin typeface="Verdana" pitchFamily="34" charset="0"/>
              </a:rPr>
              <a:t/>
            </a:r>
            <a:br>
              <a:rPr lang="en-US" sz="2800" dirty="0" smtClean="0">
                <a:latin typeface="Verdana" pitchFamily="34" charset="0"/>
              </a:rPr>
            </a:br>
            <a:endParaRPr lang="en-US" sz="2800" dirty="0" smtClean="0">
              <a:latin typeface="Verdana" pitchFamily="34" charset="0"/>
            </a:endParaRPr>
          </a:p>
        </p:txBody>
      </p:sp>
      <p:sp>
        <p:nvSpPr>
          <p:cNvPr id="69636" name="Rectangle 3" descr="Rectangle: Click to edit Master text styles&#10;Second level&#10;Third level&#10;Fourth level&#10;Fifth level"/>
          <p:cNvSpPr>
            <a:spLocks noGrp="1" noChangeArrowheads="1"/>
          </p:cNvSpPr>
          <p:nvPr>
            <p:ph type="body" idx="4294967295"/>
          </p:nvPr>
        </p:nvSpPr>
        <p:spPr>
          <a:xfrm>
            <a:off x="539552" y="1412776"/>
            <a:ext cx="8420298" cy="4691162"/>
          </a:xfrm>
        </p:spPr>
        <p:txBody>
          <a:bodyPr>
            <a:normAutofit/>
          </a:bodyPr>
          <a:lstStyle/>
          <a:p>
            <a:pPr marL="0" indent="0" eaLnBrk="1" hangingPunct="1">
              <a:lnSpc>
                <a:spcPct val="90000"/>
              </a:lnSpc>
              <a:buNone/>
            </a:pPr>
            <a:endParaRPr lang="en-GB" sz="2000" dirty="0" smtClean="0">
              <a:latin typeface="Verdana" pitchFamily="34" charset="0"/>
            </a:endParaRPr>
          </a:p>
          <a:p>
            <a:pPr marL="0" indent="0" eaLnBrk="1" hangingPunct="1">
              <a:lnSpc>
                <a:spcPct val="90000"/>
              </a:lnSpc>
              <a:buNone/>
            </a:pPr>
            <a:r>
              <a:rPr lang="en-GB" sz="2000" dirty="0" smtClean="0">
                <a:latin typeface="Verdana" pitchFamily="34" charset="0"/>
              </a:rPr>
              <a:t>For example:</a:t>
            </a:r>
          </a:p>
          <a:p>
            <a:pPr marL="0" indent="0" eaLnBrk="1" hangingPunct="1">
              <a:lnSpc>
                <a:spcPct val="90000"/>
              </a:lnSpc>
              <a:buNone/>
            </a:pPr>
            <a:endParaRPr lang="en-GB" sz="2000" dirty="0" smtClean="0">
              <a:latin typeface="Verdana" pitchFamily="34" charset="0"/>
            </a:endParaRPr>
          </a:p>
          <a:p>
            <a:pPr eaLnBrk="1" hangingPunct="1">
              <a:lnSpc>
                <a:spcPct val="90000"/>
              </a:lnSpc>
            </a:pPr>
            <a:r>
              <a:rPr lang="en-GB" sz="2000" dirty="0" smtClean="0">
                <a:latin typeface="Verdana" pitchFamily="34" charset="0"/>
              </a:rPr>
              <a:t>Internal or external?</a:t>
            </a:r>
          </a:p>
          <a:p>
            <a:pPr eaLnBrk="1" hangingPunct="1">
              <a:lnSpc>
                <a:spcPct val="90000"/>
              </a:lnSpc>
            </a:pPr>
            <a:r>
              <a:rPr lang="en-GB" sz="2000" dirty="0" smtClean="0">
                <a:latin typeface="Verdana" pitchFamily="34" charset="0"/>
              </a:rPr>
              <a:t>Part time partners or professionals?</a:t>
            </a:r>
          </a:p>
          <a:p>
            <a:pPr eaLnBrk="1" hangingPunct="1">
              <a:lnSpc>
                <a:spcPct val="90000"/>
              </a:lnSpc>
            </a:pPr>
            <a:r>
              <a:rPr lang="en-GB" sz="2000" dirty="0" smtClean="0">
                <a:latin typeface="Verdana" pitchFamily="34" charset="0"/>
              </a:rPr>
              <a:t>Paper records or use of IT</a:t>
            </a:r>
          </a:p>
          <a:p>
            <a:pPr marL="0" indent="0" eaLnBrk="1" hangingPunct="1">
              <a:lnSpc>
                <a:spcPct val="90000"/>
              </a:lnSpc>
              <a:buNone/>
            </a:pPr>
            <a:endParaRPr lang="en-GB" sz="2000" dirty="0" smtClean="0">
              <a:latin typeface="Verdana" pitchFamily="34" charset="0"/>
            </a:endParaRPr>
          </a:p>
          <a:p>
            <a:pPr eaLnBrk="1" hangingPunct="1">
              <a:lnSpc>
                <a:spcPct val="90000"/>
              </a:lnSpc>
              <a:buFontTx/>
              <a:buNone/>
            </a:pPr>
            <a:endParaRPr lang="en-GB" sz="2000" dirty="0" smtClean="0">
              <a:latin typeface="Verdana" pitchFamily="34" charset="0"/>
            </a:endParaRPr>
          </a:p>
          <a:p>
            <a:pPr eaLnBrk="1" hangingPunct="1">
              <a:lnSpc>
                <a:spcPct val="90000"/>
              </a:lnSpc>
              <a:buFontTx/>
              <a:buNone/>
            </a:pPr>
            <a:endParaRPr lang="en-GB" sz="2000" dirty="0" smtClean="0">
              <a:latin typeface="Verdana" pitchFamily="34" charset="0"/>
            </a:endParaRPr>
          </a:p>
        </p:txBody>
      </p:sp>
      <p:sp>
        <p:nvSpPr>
          <p:cNvPr id="6963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GB" sz="2000">
              <a:latin typeface="Tahoma" pitchFamily="34" charset="0"/>
            </a:endParaRPr>
          </a:p>
        </p:txBody>
      </p:sp>
    </p:spTree>
    <p:extLst>
      <p:ext uri="{BB962C8B-B14F-4D97-AF65-F5344CB8AC3E}">
        <p14:creationId xmlns:p14="http://schemas.microsoft.com/office/powerpoint/2010/main" val="2744245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3. Securing internal buy-in as a condition of your agreement to carry out the role of COLP</a:t>
            </a:r>
            <a:endParaRPr lang="en-GB" sz="2400" dirty="0"/>
          </a:p>
        </p:txBody>
      </p:sp>
      <p:sp>
        <p:nvSpPr>
          <p:cNvPr id="3" name="Content Placeholder 2"/>
          <p:cNvSpPr>
            <a:spLocks noGrp="1"/>
          </p:cNvSpPr>
          <p:nvPr>
            <p:ph idx="1"/>
          </p:nvPr>
        </p:nvSpPr>
        <p:spPr/>
        <p:txBody>
          <a:bodyPr>
            <a:normAutofit/>
          </a:bodyPr>
          <a:lstStyle/>
          <a:p>
            <a:pPr>
              <a:defRPr/>
            </a:pPr>
            <a:r>
              <a:rPr lang="en-GB" sz="1700" dirty="0">
                <a:latin typeface="Verdana" pitchFamily="34" charset="0"/>
              </a:rPr>
              <a:t>Needs to be management driven, with top level buy-in</a:t>
            </a:r>
          </a:p>
          <a:p>
            <a:pPr marL="0" indent="0">
              <a:buNone/>
              <a:defRPr/>
            </a:pPr>
            <a:endParaRPr lang="en-GB" sz="1700" dirty="0">
              <a:latin typeface="Verdana" pitchFamily="34" charset="0"/>
            </a:endParaRPr>
          </a:p>
          <a:p>
            <a:pPr>
              <a:defRPr/>
            </a:pPr>
            <a:r>
              <a:rPr lang="en-GB" sz="1700" dirty="0">
                <a:latin typeface="Verdana" pitchFamily="34" charset="0"/>
              </a:rPr>
              <a:t>Zero tolerance is </a:t>
            </a:r>
            <a:r>
              <a:rPr lang="en-GB" sz="1700" dirty="0" smtClean="0">
                <a:latin typeface="Verdana" pitchFamily="34" charset="0"/>
              </a:rPr>
              <a:t>required – just do it!</a:t>
            </a:r>
            <a:endParaRPr lang="en-GB" sz="1700" dirty="0">
              <a:latin typeface="Verdana" pitchFamily="34" charset="0"/>
            </a:endParaRPr>
          </a:p>
          <a:p>
            <a:pPr>
              <a:defRPr/>
            </a:pPr>
            <a:endParaRPr lang="en-GB" sz="1700" dirty="0">
              <a:latin typeface="Verdana" pitchFamily="34" charset="0"/>
            </a:endParaRPr>
          </a:p>
          <a:p>
            <a:pPr>
              <a:defRPr/>
            </a:pPr>
            <a:r>
              <a:rPr lang="en-GB" sz="1700" dirty="0">
                <a:latin typeface="Verdana" pitchFamily="34" charset="0"/>
              </a:rPr>
              <a:t>Managing compliance risk needs to be seen as ‘everyone’s job’ – a mind set change is needed</a:t>
            </a:r>
          </a:p>
          <a:p>
            <a:pPr>
              <a:defRPr/>
            </a:pPr>
            <a:endParaRPr lang="en-GB" sz="1700" dirty="0">
              <a:latin typeface="Verdana" pitchFamily="34" charset="0"/>
            </a:endParaRPr>
          </a:p>
          <a:p>
            <a:pPr>
              <a:defRPr/>
            </a:pPr>
            <a:r>
              <a:rPr lang="en-GB" sz="1700" dirty="0">
                <a:latin typeface="Verdana" pitchFamily="34" charset="0"/>
              </a:rPr>
              <a:t>Need a ‘no blame’ culture to encourage disclosure</a:t>
            </a:r>
          </a:p>
          <a:p>
            <a:pPr>
              <a:defRPr/>
            </a:pPr>
            <a:endParaRPr lang="en-GB" sz="1700" dirty="0">
              <a:latin typeface="Verdana" pitchFamily="34" charset="0"/>
            </a:endParaRPr>
          </a:p>
          <a:p>
            <a:pPr>
              <a:defRPr/>
            </a:pPr>
            <a:r>
              <a:rPr lang="en-GB" sz="1700" b="1" dirty="0">
                <a:solidFill>
                  <a:srgbClr val="FF0000"/>
                </a:solidFill>
                <a:latin typeface="Verdana" pitchFamily="34" charset="0"/>
              </a:rPr>
              <a:t>Above all </a:t>
            </a:r>
            <a:r>
              <a:rPr lang="en-GB" sz="1700" dirty="0">
                <a:solidFill>
                  <a:srgbClr val="FF0000"/>
                </a:solidFill>
                <a:latin typeface="Verdana" pitchFamily="34" charset="0"/>
              </a:rPr>
              <a:t>– identify your ‘big gorillas’ and deal with </a:t>
            </a:r>
            <a:r>
              <a:rPr lang="en-GB" sz="1700" dirty="0" smtClean="0">
                <a:solidFill>
                  <a:srgbClr val="FF0000"/>
                </a:solidFill>
                <a:latin typeface="Verdana" pitchFamily="34" charset="0"/>
              </a:rPr>
              <a:t>them o</a:t>
            </a:r>
            <a:r>
              <a:rPr lang="en-GB" sz="1900" dirty="0" smtClean="0">
                <a:solidFill>
                  <a:srgbClr val="FF0000"/>
                </a:solidFill>
                <a:latin typeface="Verdana" pitchFamily="34" charset="0"/>
              </a:rPr>
              <a:t>therwise </a:t>
            </a:r>
            <a:r>
              <a:rPr lang="en-GB" sz="1900" dirty="0">
                <a:solidFill>
                  <a:srgbClr val="FF0000"/>
                </a:solidFill>
                <a:latin typeface="Verdana" pitchFamily="34" charset="0"/>
              </a:rPr>
              <a:t>everyone is </a:t>
            </a:r>
            <a:r>
              <a:rPr lang="en-GB" sz="1900" b="1" dirty="0">
                <a:solidFill>
                  <a:srgbClr val="FF0000"/>
                </a:solidFill>
                <a:latin typeface="Verdana" pitchFamily="34" charset="0"/>
              </a:rPr>
              <a:t>at risk</a:t>
            </a:r>
          </a:p>
          <a:p>
            <a:endParaRPr lang="en-GB" sz="2000" dirty="0"/>
          </a:p>
        </p:txBody>
      </p:sp>
    </p:spTree>
    <p:extLst>
      <p:ext uri="{BB962C8B-B14F-4D97-AF65-F5344CB8AC3E}">
        <p14:creationId xmlns:p14="http://schemas.microsoft.com/office/powerpoint/2010/main" val="4247616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2001837"/>
          </a:xfrm>
        </p:spPr>
        <p:txBody>
          <a:bodyPr/>
          <a:lstStyle/>
          <a:p>
            <a:pPr eaLnBrk="1" hangingPunct="1"/>
            <a:r>
              <a:rPr lang="en-GB" sz="5500" smtClean="0"/>
              <a:t>“That’s a great idea </a:t>
            </a:r>
            <a:br>
              <a:rPr lang="en-GB" sz="5500" smtClean="0"/>
            </a:br>
            <a:r>
              <a:rPr lang="en-GB" sz="5500" smtClean="0"/>
              <a:t>…for the rest of you!” </a:t>
            </a:r>
          </a:p>
        </p:txBody>
      </p:sp>
      <p:pic>
        <p:nvPicPr>
          <p:cNvPr id="26627"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3851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26627"/>
                                        </p:tgtEl>
                                        <p:attrNameLst>
                                          <p:attrName>style.visibility</p:attrName>
                                        </p:attrNameLst>
                                      </p:cBhvr>
                                      <p:to>
                                        <p:strVal val="visible"/>
                                      </p:to>
                                    </p:set>
                                    <p:animEffect transition="in" filter="dissolve">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AN0131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5288" y="1303338"/>
            <a:ext cx="3186112" cy="519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Grp="1" noChangeArrowheads="1"/>
          </p:cNvSpPr>
          <p:nvPr>
            <p:ph type="title"/>
          </p:nvPr>
        </p:nvSpPr>
        <p:spPr/>
        <p:txBody>
          <a:bodyPr/>
          <a:lstStyle/>
          <a:p>
            <a:pPr eaLnBrk="1" hangingPunct="1"/>
            <a:r>
              <a:rPr lang="en-GB" sz="5500" smtClean="0"/>
              <a:t>“Heavyweight gorilla”</a:t>
            </a:r>
          </a:p>
        </p:txBody>
      </p:sp>
      <p:sp>
        <p:nvSpPr>
          <p:cNvPr id="25604" name="Rectangle 4"/>
          <p:cNvSpPr>
            <a:spLocks noGrp="1" noChangeArrowheads="1"/>
          </p:cNvSpPr>
          <p:nvPr>
            <p:ph type="body" sz="half" idx="2"/>
          </p:nvPr>
        </p:nvSpPr>
        <p:spPr>
          <a:xfrm>
            <a:off x="4622800" y="2449513"/>
            <a:ext cx="4297363" cy="2136775"/>
          </a:xfrm>
        </p:spPr>
        <p:txBody>
          <a:bodyPr/>
          <a:lstStyle/>
          <a:p>
            <a:pPr marL="284163" indent="-284163" algn="ctr" defTabSz="190500" eaLnBrk="1" hangingPunct="1">
              <a:buFont typeface="Wingdings" pitchFamily="2" charset="2"/>
              <a:buNone/>
            </a:pPr>
            <a:r>
              <a:rPr lang="en-GB" sz="4400" smtClean="0"/>
              <a:t>“You can’t manage me.</a:t>
            </a:r>
            <a:br>
              <a:rPr lang="en-GB" sz="4400" smtClean="0"/>
            </a:br>
            <a:r>
              <a:rPr lang="en-GB" sz="4400" smtClean="0"/>
              <a:t>I’m a big biller!”</a:t>
            </a:r>
          </a:p>
        </p:txBody>
      </p:sp>
    </p:spTree>
    <p:extLst>
      <p:ext uri="{BB962C8B-B14F-4D97-AF65-F5344CB8AC3E}">
        <p14:creationId xmlns:p14="http://schemas.microsoft.com/office/powerpoint/2010/main" val="2429696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200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par>
                          <p:cTn id="8" fill="hold" nodeType="afterGroup">
                            <p:stCondLst>
                              <p:cond delay="2500"/>
                            </p:stCondLst>
                            <p:childTnLst>
                              <p:par>
                                <p:cTn id="9" presetID="9" presetClass="entr" presetSubtype="0" fill="hold" grpId="0" nodeType="afterEffect">
                                  <p:stCondLst>
                                    <p:cond delay="2000"/>
                                  </p:stCondLst>
                                  <p:iterate type="wd">
                                    <p:tmPct val="100000"/>
                                  </p:iterate>
                                  <p:childTnLst>
                                    <p:set>
                                      <p:cBhvr>
                                        <p:cTn id="10" dur="1" fill="hold">
                                          <p:stCondLst>
                                            <p:cond delay="0"/>
                                          </p:stCondLst>
                                        </p:cTn>
                                        <p:tgtEl>
                                          <p:spTgt spid="25604">
                                            <p:txEl>
                                              <p:pRg st="0" end="0"/>
                                            </p:txEl>
                                          </p:spTgt>
                                        </p:tgtEl>
                                        <p:attrNameLst>
                                          <p:attrName>style.visibility</p:attrName>
                                        </p:attrNameLst>
                                      </p:cBhvr>
                                      <p:to>
                                        <p:strVal val="visible"/>
                                      </p:to>
                                    </p:set>
                                    <p:animEffect transition="in" filter="dissolve">
                                      <p:cBhvr>
                                        <p:cTn id="11" dur="300"/>
                                        <p:tgtEl>
                                          <p:spTgt spid="256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bldLvl="5" autoUpdateAnimBg="0" advAuto="200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r>
              <a:rPr lang="en-GB" sz="3600" smtClean="0">
                <a:latin typeface="Verdana" pitchFamily="34" charset="0"/>
              </a:rPr>
              <a:t>Accountability</a:t>
            </a:r>
          </a:p>
        </p:txBody>
      </p:sp>
      <p:sp>
        <p:nvSpPr>
          <p:cNvPr id="47107" name="Rectangle 3"/>
          <p:cNvSpPr>
            <a:spLocks noGrp="1" noChangeArrowheads="1"/>
          </p:cNvSpPr>
          <p:nvPr>
            <p:ph type="body" idx="1"/>
          </p:nvPr>
        </p:nvSpPr>
        <p:spPr/>
        <p:txBody>
          <a:bodyPr/>
          <a:lstStyle/>
          <a:p>
            <a:pPr marL="284163" indent="-284163" defTabSz="190500" eaLnBrk="1" hangingPunct="1">
              <a:buFont typeface="Wingdings" pitchFamily="2" charset="2"/>
              <a:buNone/>
            </a:pPr>
            <a:endParaRPr lang="en-GB" sz="2800" smtClean="0">
              <a:latin typeface="Verdana" pitchFamily="34" charset="0"/>
            </a:endParaRPr>
          </a:p>
          <a:p>
            <a:pPr marL="284163" indent="-284163" defTabSz="190500" eaLnBrk="1" hangingPunct="1">
              <a:buFont typeface="Wingdings" pitchFamily="2" charset="2"/>
              <a:buNone/>
            </a:pPr>
            <a:r>
              <a:rPr lang="en-GB" sz="2800" smtClean="0">
                <a:latin typeface="Verdana" pitchFamily="34" charset="0"/>
              </a:rPr>
              <a:t>“We have no room for those who put their own personal agenda ahead of the interests of the clients or the office”</a:t>
            </a:r>
          </a:p>
          <a:p>
            <a:pPr marL="284163" indent="-284163" defTabSz="190500" eaLnBrk="1" hangingPunct="1">
              <a:buFont typeface="Wingdings" pitchFamily="2" charset="2"/>
              <a:buNone/>
            </a:pPr>
            <a:endParaRPr lang="en-GB" sz="2800" smtClean="0">
              <a:latin typeface="Verdana" pitchFamily="34" charset="0"/>
            </a:endParaRPr>
          </a:p>
          <a:p>
            <a:pPr marL="284163" indent="-284163" defTabSz="190500" eaLnBrk="1" hangingPunct="1">
              <a:buFont typeface="Wingdings" pitchFamily="2" charset="2"/>
              <a:buNone/>
            </a:pPr>
            <a:r>
              <a:rPr lang="en-GB" sz="2800" smtClean="0">
                <a:latin typeface="Verdana" pitchFamily="34" charset="0"/>
              </a:rPr>
              <a:t>David Maister’s “Predictive package” </a:t>
            </a:r>
          </a:p>
          <a:p>
            <a:pPr marL="284163" indent="-284163" defTabSz="190500" eaLnBrk="1" hangingPunct="1">
              <a:buFont typeface="Wingdings" pitchFamily="2" charset="2"/>
              <a:buNone/>
            </a:pPr>
            <a:endParaRPr lang="en-GB" sz="2800" smtClean="0">
              <a:latin typeface="Verdana" pitchFamily="34" charset="0"/>
            </a:endParaRPr>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a:p>
            <a:pPr marL="284163" indent="-284163" defTabSz="190500" eaLnBrk="1" hangingPunct="1">
              <a:buFont typeface="Wingdings" pitchFamily="2" charset="2"/>
              <a:buNone/>
            </a:pPr>
            <a:endParaRPr lang="en-GB" smtClean="0"/>
          </a:p>
        </p:txBody>
      </p:sp>
    </p:spTree>
    <p:extLst>
      <p:ext uri="{BB962C8B-B14F-4D97-AF65-F5344CB8AC3E}">
        <p14:creationId xmlns:p14="http://schemas.microsoft.com/office/powerpoint/2010/main" val="59636634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 calcmode="lin" valueType="num">
                                      <p:cBhvr additive="base">
                                        <p:cTn id="19"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An </a:t>
            </a:r>
            <a:r>
              <a:rPr lang="en-GB" sz="2400" i="1" dirty="0" smtClean="0"/>
              <a:t>‘accountability undertaking’ </a:t>
            </a:r>
            <a:r>
              <a:rPr lang="en-GB" sz="2400" dirty="0" smtClean="0"/>
              <a:t>may be required from partners</a:t>
            </a:r>
            <a:endParaRPr lang="en-GB" sz="2400" i="1" dirty="0"/>
          </a:p>
        </p:txBody>
      </p:sp>
      <p:sp>
        <p:nvSpPr>
          <p:cNvPr id="3" name="Content Placeholder 2"/>
          <p:cNvSpPr>
            <a:spLocks noGrp="1"/>
          </p:cNvSpPr>
          <p:nvPr>
            <p:ph idx="1"/>
          </p:nvPr>
        </p:nvSpPr>
        <p:spPr>
          <a:xfrm>
            <a:off x="1043608" y="1600200"/>
            <a:ext cx="6912768" cy="4525963"/>
          </a:xfrm>
        </p:spPr>
        <p:txBody>
          <a:bodyPr/>
          <a:lstStyle/>
          <a:p>
            <a:pPr marL="0" indent="0">
              <a:buNone/>
            </a:pPr>
            <a:r>
              <a:rPr lang="en-GB" sz="1600" dirty="0" smtClean="0">
                <a:latin typeface="Verdana" pitchFamily="34" charset="0"/>
                <a:ea typeface="Verdana" pitchFamily="34" charset="0"/>
                <a:cs typeface="Verdana" pitchFamily="34" charset="0"/>
              </a:rPr>
              <a:t>Your role as the COLP will only be capable of being effectively carried out by you if your partners (other owners) accept that they must be </a:t>
            </a:r>
            <a:r>
              <a:rPr lang="en-GB" sz="1600" b="1" dirty="0" smtClean="0">
                <a:latin typeface="Verdana" pitchFamily="34" charset="0"/>
                <a:ea typeface="Verdana" pitchFamily="34" charset="0"/>
                <a:cs typeface="Verdana" pitchFamily="34" charset="0"/>
              </a:rPr>
              <a:t>‘accountable’ </a:t>
            </a:r>
            <a:r>
              <a:rPr lang="en-GB" sz="1600" dirty="0" smtClean="0">
                <a:latin typeface="Verdana" pitchFamily="34" charset="0"/>
                <a:ea typeface="Verdana" pitchFamily="34" charset="0"/>
                <a:cs typeface="Verdana" pitchFamily="34" charset="0"/>
              </a:rPr>
              <a:t>by, for example, undertaking to support and comply with in the fullest possible way:</a:t>
            </a:r>
          </a:p>
          <a:p>
            <a:pPr marL="0" indent="0">
              <a:buNone/>
            </a:pPr>
            <a:endParaRPr lang="en-GB" sz="1600" dirty="0" smtClean="0"/>
          </a:p>
          <a:p>
            <a:pPr marL="284163" indent="-284163" defTabSz="190500">
              <a:lnSpc>
                <a:spcPct val="90000"/>
              </a:lnSpc>
            </a:pPr>
            <a:r>
              <a:rPr lang="en-GB" sz="1600" dirty="0" smtClean="0">
                <a:latin typeface="Verdana" pitchFamily="34" charset="0"/>
              </a:rPr>
              <a:t>The implementation of all regulatory compliance procedures agreed by our firm; </a:t>
            </a:r>
          </a:p>
          <a:p>
            <a:pPr marL="0" indent="0" defTabSz="190500">
              <a:lnSpc>
                <a:spcPct val="90000"/>
              </a:lnSpc>
              <a:buNone/>
            </a:pPr>
            <a:endParaRPr lang="en-GB" sz="1600" dirty="0" smtClean="0">
              <a:latin typeface="Verdana" pitchFamily="34" charset="0"/>
            </a:endParaRPr>
          </a:p>
          <a:p>
            <a:pPr marL="284163" indent="-284163" defTabSz="190500">
              <a:lnSpc>
                <a:spcPct val="90000"/>
              </a:lnSpc>
            </a:pPr>
            <a:r>
              <a:rPr lang="en-GB" sz="1600" dirty="0" smtClean="0">
                <a:latin typeface="Verdana" pitchFamily="34" charset="0"/>
              </a:rPr>
              <a:t>Those mandated with the onerous task of managing regulatory compliance within the firm; and</a:t>
            </a:r>
          </a:p>
          <a:p>
            <a:pPr marL="284163" indent="-284163" defTabSz="190500">
              <a:lnSpc>
                <a:spcPct val="90000"/>
              </a:lnSpc>
            </a:pPr>
            <a:endParaRPr lang="en-GB" sz="1600" dirty="0" smtClean="0">
              <a:latin typeface="Verdana" pitchFamily="34" charset="0"/>
            </a:endParaRPr>
          </a:p>
          <a:p>
            <a:pPr marL="284163" indent="-284163" defTabSz="190500">
              <a:lnSpc>
                <a:spcPct val="90000"/>
              </a:lnSpc>
            </a:pPr>
            <a:r>
              <a:rPr lang="en-GB" sz="1600" dirty="0" smtClean="0">
                <a:latin typeface="Verdana" pitchFamily="34" charset="0"/>
              </a:rPr>
              <a:t>Every other partner and individual in the firm as each endeavours to fulfil their respective roles in the firm in order to ensure full and complete regulatory compliance. </a:t>
            </a:r>
          </a:p>
          <a:p>
            <a:endParaRPr lang="en-GB" sz="1800" b="1" dirty="0" smtClean="0"/>
          </a:p>
          <a:p>
            <a:endParaRPr lang="en-GB" dirty="0"/>
          </a:p>
        </p:txBody>
      </p:sp>
    </p:spTree>
    <p:extLst>
      <p:ext uri="{BB962C8B-B14F-4D97-AF65-F5344CB8AC3E}">
        <p14:creationId xmlns:p14="http://schemas.microsoft.com/office/powerpoint/2010/main" val="2451589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4. Identifying and assessing your compliance risks</a:t>
            </a:r>
            <a:endParaRPr lang="en-GB" sz="2800" dirty="0"/>
          </a:p>
        </p:txBody>
      </p:sp>
      <p:sp>
        <p:nvSpPr>
          <p:cNvPr id="3" name="Content Placeholder 2"/>
          <p:cNvSpPr>
            <a:spLocks noGrp="1"/>
          </p:cNvSpPr>
          <p:nvPr>
            <p:ph idx="1"/>
          </p:nvPr>
        </p:nvSpPr>
        <p:spPr/>
        <p:txBody>
          <a:bodyPr>
            <a:normAutofit/>
          </a:bodyPr>
          <a:lstStyle/>
          <a:p>
            <a:pPr marL="0" indent="0">
              <a:lnSpc>
                <a:spcPct val="90000"/>
              </a:lnSpc>
              <a:buNone/>
              <a:defRPr/>
            </a:pPr>
            <a:r>
              <a:rPr lang="en-GB" sz="1600" dirty="0" smtClean="0">
                <a:latin typeface="Verdana" pitchFamily="34" charset="0"/>
              </a:rPr>
              <a:t>Use ‘Top </a:t>
            </a:r>
            <a:r>
              <a:rPr lang="en-GB" sz="1600" dirty="0">
                <a:latin typeface="Verdana" pitchFamily="34" charset="0"/>
              </a:rPr>
              <a:t>down – bottom up’ </a:t>
            </a:r>
            <a:r>
              <a:rPr lang="en-GB" sz="1600" b="1" dirty="0">
                <a:latin typeface="Verdana" pitchFamily="34" charset="0"/>
              </a:rPr>
              <a:t>brainstorming sessions</a:t>
            </a:r>
            <a:r>
              <a:rPr lang="en-GB" sz="1600" dirty="0">
                <a:latin typeface="Verdana" pitchFamily="34" charset="0"/>
              </a:rPr>
              <a:t> in each group in your firm </a:t>
            </a:r>
            <a:r>
              <a:rPr lang="en-GB" sz="2000" dirty="0" smtClean="0"/>
              <a:t>as </a:t>
            </a:r>
            <a:r>
              <a:rPr lang="en-GB" sz="2000" dirty="0"/>
              <a:t>a method of identifying and assessing compliance risks</a:t>
            </a:r>
            <a:endParaRPr lang="en-GB" sz="2000" dirty="0">
              <a:latin typeface="Verdana" pitchFamily="34" charset="0"/>
            </a:endParaRPr>
          </a:p>
          <a:p>
            <a:pPr marL="0" indent="0">
              <a:lnSpc>
                <a:spcPct val="90000"/>
              </a:lnSpc>
              <a:buNone/>
              <a:defRPr/>
            </a:pPr>
            <a:endParaRPr lang="en-GB" sz="1600" dirty="0">
              <a:latin typeface="Verdana" pitchFamily="34" charset="0"/>
            </a:endParaRPr>
          </a:p>
          <a:p>
            <a:pPr>
              <a:lnSpc>
                <a:spcPct val="90000"/>
              </a:lnSpc>
              <a:buNone/>
              <a:defRPr/>
            </a:pPr>
            <a:r>
              <a:rPr lang="en-GB" sz="1600" dirty="0">
                <a:latin typeface="Verdana" pitchFamily="34" charset="0"/>
              </a:rPr>
              <a:t>    - to identify every compliance </a:t>
            </a:r>
            <a:r>
              <a:rPr lang="en-GB" sz="1600" dirty="0" smtClean="0">
                <a:latin typeface="Verdana" pitchFamily="34" charset="0"/>
              </a:rPr>
              <a:t>risk </a:t>
            </a:r>
            <a:r>
              <a:rPr lang="en-GB" sz="1600" dirty="0">
                <a:latin typeface="Verdana" pitchFamily="34" charset="0"/>
              </a:rPr>
              <a:t>area</a:t>
            </a:r>
          </a:p>
          <a:p>
            <a:pPr>
              <a:lnSpc>
                <a:spcPct val="90000"/>
              </a:lnSpc>
              <a:buNone/>
              <a:defRPr/>
            </a:pPr>
            <a:r>
              <a:rPr lang="en-GB" sz="1600" dirty="0">
                <a:latin typeface="Verdana" pitchFamily="34" charset="0"/>
              </a:rPr>
              <a:t>    - are we achieving every Outcome under the new Code? </a:t>
            </a:r>
          </a:p>
          <a:p>
            <a:pPr>
              <a:lnSpc>
                <a:spcPct val="90000"/>
              </a:lnSpc>
              <a:buNone/>
              <a:defRPr/>
            </a:pPr>
            <a:r>
              <a:rPr lang="en-GB" sz="1600" dirty="0">
                <a:latin typeface="Verdana" pitchFamily="34" charset="0"/>
              </a:rPr>
              <a:t>    - are we compliant in every area?</a:t>
            </a:r>
          </a:p>
          <a:p>
            <a:pPr>
              <a:lnSpc>
                <a:spcPct val="90000"/>
              </a:lnSpc>
              <a:buNone/>
              <a:defRPr/>
            </a:pPr>
            <a:r>
              <a:rPr lang="en-GB" sz="1600" dirty="0">
                <a:latin typeface="Verdana" pitchFamily="34" charset="0"/>
              </a:rPr>
              <a:t>    - do we have gaps?</a:t>
            </a:r>
          </a:p>
          <a:p>
            <a:pPr>
              <a:lnSpc>
                <a:spcPct val="90000"/>
              </a:lnSpc>
              <a:buNone/>
              <a:defRPr/>
            </a:pPr>
            <a:r>
              <a:rPr lang="en-GB" sz="1600" dirty="0">
                <a:latin typeface="Verdana" pitchFamily="34" charset="0"/>
              </a:rPr>
              <a:t>    - what will be required to fully comply?</a:t>
            </a:r>
          </a:p>
          <a:p>
            <a:pPr>
              <a:lnSpc>
                <a:spcPct val="90000"/>
              </a:lnSpc>
              <a:buNone/>
              <a:defRPr/>
            </a:pPr>
            <a:r>
              <a:rPr lang="en-GB" sz="1600" dirty="0">
                <a:latin typeface="Verdana" pitchFamily="34" charset="0"/>
              </a:rPr>
              <a:t>    - to what standards should we comply? </a:t>
            </a:r>
          </a:p>
          <a:p>
            <a:pPr>
              <a:lnSpc>
                <a:spcPct val="90000"/>
              </a:lnSpc>
              <a:buNone/>
              <a:defRPr/>
            </a:pPr>
            <a:r>
              <a:rPr lang="en-GB" sz="1600" dirty="0">
                <a:latin typeface="Verdana" pitchFamily="34" charset="0"/>
              </a:rPr>
              <a:t>    - how should we prioritise our efforts?</a:t>
            </a:r>
          </a:p>
          <a:p>
            <a:endParaRPr lang="en-GB" sz="2000" dirty="0"/>
          </a:p>
        </p:txBody>
      </p:sp>
    </p:spTree>
    <p:extLst>
      <p:ext uri="{BB962C8B-B14F-4D97-AF65-F5344CB8AC3E}">
        <p14:creationId xmlns:p14="http://schemas.microsoft.com/office/powerpoint/2010/main" val="1164081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GB" sz="3600" dirty="0"/>
              <a:t>Why </a:t>
            </a:r>
            <a:r>
              <a:rPr lang="en-GB" sz="3600"/>
              <a:t>manage </a:t>
            </a:r>
            <a:r>
              <a:rPr lang="en-GB" sz="3600" smtClean="0"/>
              <a:t>compliance </a:t>
            </a:r>
            <a:r>
              <a:rPr lang="en-GB" sz="3600" dirty="0"/>
              <a:t>risks?</a:t>
            </a:r>
            <a:endParaRPr lang="en-US" sz="3600" dirty="0"/>
          </a:p>
        </p:txBody>
      </p:sp>
      <p:sp>
        <p:nvSpPr>
          <p:cNvPr id="60419" name="Rectangle 3"/>
          <p:cNvSpPr>
            <a:spLocks noGrp="1" noChangeArrowheads="1"/>
          </p:cNvSpPr>
          <p:nvPr>
            <p:ph type="body" idx="1"/>
          </p:nvPr>
        </p:nvSpPr>
        <p:spPr/>
        <p:txBody>
          <a:bodyPr/>
          <a:lstStyle/>
          <a:p>
            <a:pPr>
              <a:buFont typeface="Wingdings" pitchFamily="2" charset="2"/>
              <a:buNone/>
            </a:pPr>
            <a:endParaRPr lang="en-GB" i="1"/>
          </a:p>
          <a:p>
            <a:pPr>
              <a:buFont typeface="Wingdings" pitchFamily="2" charset="2"/>
              <a:buNone/>
            </a:pPr>
            <a:r>
              <a:rPr lang="en-GB" i="1"/>
              <a:t>“The pursuit of excellence, with the aim of doing things better for the clients”</a:t>
            </a:r>
          </a:p>
          <a:p>
            <a:pPr>
              <a:buFont typeface="Wingdings" pitchFamily="2" charset="2"/>
              <a:buNone/>
            </a:pPr>
            <a:endParaRPr lang="en-GB" i="1"/>
          </a:p>
          <a:p>
            <a:pPr>
              <a:buFont typeface="Wingdings" pitchFamily="2" charset="2"/>
              <a:buNone/>
            </a:pPr>
            <a:endParaRPr lang="en-GB"/>
          </a:p>
          <a:p>
            <a:pPr>
              <a:buFont typeface="Wingdings" pitchFamily="2" charset="2"/>
              <a:buNone/>
            </a:pPr>
            <a:r>
              <a:rPr lang="en-GB" sz="2400"/>
              <a:t>Director of Risk of a ‘top ten’ UK law firm</a:t>
            </a:r>
            <a:r>
              <a:rPr lang="en-GB"/>
              <a:t>  </a:t>
            </a:r>
            <a:endParaRPr lang="en-US"/>
          </a:p>
        </p:txBody>
      </p:sp>
    </p:spTree>
    <p:extLst>
      <p:ext uri="{BB962C8B-B14F-4D97-AF65-F5344CB8AC3E}">
        <p14:creationId xmlns:p14="http://schemas.microsoft.com/office/powerpoint/2010/main" val="2819023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68400" y="471488"/>
            <a:ext cx="7289800" cy="658812"/>
          </a:xfrm>
        </p:spPr>
        <p:txBody>
          <a:bodyPr/>
          <a:lstStyle/>
          <a:p>
            <a:pPr algn="l"/>
            <a:r>
              <a:rPr lang="en-GB" sz="2800" dirty="0" smtClean="0">
                <a:latin typeface="Verdana" pitchFamily="34" charset="0"/>
              </a:rPr>
              <a:t>Some examples </a:t>
            </a:r>
            <a:r>
              <a:rPr lang="en-GB" sz="2800" dirty="0">
                <a:latin typeface="Verdana" pitchFamily="34" charset="0"/>
              </a:rPr>
              <a:t>of </a:t>
            </a:r>
            <a:r>
              <a:rPr lang="en-GB" sz="2800" dirty="0" smtClean="0">
                <a:latin typeface="Verdana" pitchFamily="34" charset="0"/>
              </a:rPr>
              <a:t>compliance risks</a:t>
            </a:r>
            <a:endParaRPr lang="en-GB" sz="2800" dirty="0">
              <a:latin typeface="Verdana" pitchFamily="34" charset="0"/>
            </a:endParaRPr>
          </a:p>
        </p:txBody>
      </p:sp>
      <p:sp>
        <p:nvSpPr>
          <p:cNvPr id="11267" name="Rectangle 3"/>
          <p:cNvSpPr>
            <a:spLocks noGrp="1" noChangeArrowheads="1"/>
          </p:cNvSpPr>
          <p:nvPr>
            <p:ph type="body" idx="1"/>
          </p:nvPr>
        </p:nvSpPr>
        <p:spPr>
          <a:xfrm>
            <a:off x="1638300" y="1419225"/>
            <a:ext cx="6819900" cy="4310063"/>
          </a:xfrm>
        </p:spPr>
        <p:txBody>
          <a:bodyPr/>
          <a:lstStyle/>
          <a:p>
            <a:pPr marL="0" indent="0">
              <a:lnSpc>
                <a:spcPct val="80000"/>
              </a:lnSpc>
              <a:buNone/>
            </a:pPr>
            <a:endParaRPr lang="en-GB" sz="1800" dirty="0">
              <a:latin typeface="Verdana" pitchFamily="34" charset="0"/>
            </a:endParaRPr>
          </a:p>
          <a:p>
            <a:pPr>
              <a:lnSpc>
                <a:spcPct val="80000"/>
              </a:lnSpc>
            </a:pPr>
            <a:r>
              <a:rPr lang="en-GB" sz="1800" dirty="0">
                <a:latin typeface="Verdana" pitchFamily="34" charset="0"/>
              </a:rPr>
              <a:t>Lack of management commitment to best practice and </a:t>
            </a:r>
            <a:r>
              <a:rPr lang="en-GB" sz="1800" dirty="0" smtClean="0">
                <a:latin typeface="Verdana" pitchFamily="34" charset="0"/>
              </a:rPr>
              <a:t>compliance risk </a:t>
            </a:r>
            <a:r>
              <a:rPr lang="en-GB" sz="1800" dirty="0">
                <a:latin typeface="Verdana" pitchFamily="34" charset="0"/>
              </a:rPr>
              <a:t>management</a:t>
            </a:r>
          </a:p>
          <a:p>
            <a:pPr>
              <a:lnSpc>
                <a:spcPct val="80000"/>
              </a:lnSpc>
            </a:pPr>
            <a:r>
              <a:rPr lang="en-GB" sz="1800" dirty="0">
                <a:latin typeface="Verdana" pitchFamily="34" charset="0"/>
              </a:rPr>
              <a:t>Lack of knowledge by management </a:t>
            </a:r>
          </a:p>
          <a:p>
            <a:pPr>
              <a:lnSpc>
                <a:spcPct val="80000"/>
              </a:lnSpc>
            </a:pPr>
            <a:r>
              <a:rPr lang="en-GB" sz="1800" dirty="0">
                <a:latin typeface="Verdana" pitchFamily="34" charset="0"/>
              </a:rPr>
              <a:t>Lack of supervision</a:t>
            </a:r>
          </a:p>
          <a:p>
            <a:pPr>
              <a:lnSpc>
                <a:spcPct val="80000"/>
              </a:lnSpc>
            </a:pPr>
            <a:r>
              <a:rPr lang="en-GB" sz="1800" dirty="0">
                <a:latin typeface="Verdana" pitchFamily="34" charset="0"/>
              </a:rPr>
              <a:t>High risk work</a:t>
            </a:r>
          </a:p>
          <a:p>
            <a:pPr>
              <a:lnSpc>
                <a:spcPct val="80000"/>
              </a:lnSpc>
            </a:pPr>
            <a:r>
              <a:rPr lang="en-GB" sz="1800" dirty="0" smtClean="0">
                <a:latin typeface="Verdana" pitchFamily="34" charset="0"/>
              </a:rPr>
              <a:t>Lack of client </a:t>
            </a:r>
            <a:r>
              <a:rPr lang="en-GB" sz="1800" dirty="0">
                <a:latin typeface="Verdana" pitchFamily="34" charset="0"/>
              </a:rPr>
              <a:t>vetting / fraud</a:t>
            </a:r>
          </a:p>
          <a:p>
            <a:pPr>
              <a:lnSpc>
                <a:spcPct val="80000"/>
              </a:lnSpc>
            </a:pPr>
            <a:r>
              <a:rPr lang="en-GB" sz="1800" dirty="0" smtClean="0">
                <a:latin typeface="Verdana" pitchFamily="34" charset="0"/>
              </a:rPr>
              <a:t>Lack of client </a:t>
            </a:r>
            <a:r>
              <a:rPr lang="en-GB" sz="1800" dirty="0">
                <a:latin typeface="Verdana" pitchFamily="34" charset="0"/>
              </a:rPr>
              <a:t>care / matter care</a:t>
            </a:r>
          </a:p>
          <a:p>
            <a:pPr>
              <a:lnSpc>
                <a:spcPct val="80000"/>
              </a:lnSpc>
            </a:pPr>
            <a:r>
              <a:rPr lang="en-GB" sz="1800" dirty="0" smtClean="0">
                <a:latin typeface="Verdana" pitchFamily="34" charset="0"/>
              </a:rPr>
              <a:t>Lack of resource </a:t>
            </a:r>
            <a:r>
              <a:rPr lang="en-GB" sz="1800" dirty="0">
                <a:latin typeface="Verdana" pitchFamily="34" charset="0"/>
              </a:rPr>
              <a:t>capability</a:t>
            </a:r>
          </a:p>
          <a:p>
            <a:pPr>
              <a:lnSpc>
                <a:spcPct val="80000"/>
              </a:lnSpc>
            </a:pPr>
            <a:r>
              <a:rPr lang="en-GB" sz="1800" dirty="0">
                <a:latin typeface="Verdana" pitchFamily="34" charset="0"/>
              </a:rPr>
              <a:t>Lack of </a:t>
            </a:r>
            <a:r>
              <a:rPr lang="en-GB" sz="1800" dirty="0" smtClean="0">
                <a:latin typeface="Verdana" pitchFamily="34" charset="0"/>
              </a:rPr>
              <a:t>knowledge / expertise / experience</a:t>
            </a:r>
            <a:endParaRPr lang="en-GB" sz="1800" dirty="0">
              <a:latin typeface="Verdana" pitchFamily="34" charset="0"/>
            </a:endParaRPr>
          </a:p>
          <a:p>
            <a:pPr>
              <a:lnSpc>
                <a:spcPct val="80000"/>
              </a:lnSpc>
            </a:pPr>
            <a:r>
              <a:rPr lang="en-GB" sz="1800" dirty="0">
                <a:latin typeface="Verdana" pitchFamily="34" charset="0"/>
              </a:rPr>
              <a:t>Precedents / multiple use of advice</a:t>
            </a:r>
          </a:p>
          <a:p>
            <a:pPr>
              <a:lnSpc>
                <a:spcPct val="80000"/>
              </a:lnSpc>
            </a:pPr>
            <a:r>
              <a:rPr lang="en-GB" sz="1800" dirty="0">
                <a:latin typeface="Verdana" pitchFamily="34" charset="0"/>
              </a:rPr>
              <a:t>International work / overseas </a:t>
            </a:r>
            <a:r>
              <a:rPr lang="en-GB" sz="1800" dirty="0" smtClean="0">
                <a:latin typeface="Verdana" pitchFamily="34" charset="0"/>
              </a:rPr>
              <a:t>offices</a:t>
            </a:r>
          </a:p>
          <a:p>
            <a:pPr>
              <a:lnSpc>
                <a:spcPct val="80000"/>
              </a:lnSpc>
            </a:pPr>
            <a:r>
              <a:rPr lang="en-GB" sz="1800" dirty="0" smtClean="0">
                <a:latin typeface="Verdana" pitchFamily="34" charset="0"/>
              </a:rPr>
              <a:t>Mergers </a:t>
            </a:r>
            <a:endParaRPr lang="en-GB" sz="1800" dirty="0">
              <a:latin typeface="Verdana" pitchFamily="34" charset="0"/>
            </a:endParaRPr>
          </a:p>
          <a:p>
            <a:pPr>
              <a:lnSpc>
                <a:spcPct val="80000"/>
              </a:lnSpc>
            </a:pPr>
            <a:endParaRPr lang="en-GB" sz="2000" dirty="0">
              <a:latin typeface="Verdana" pitchFamily="34" charset="0"/>
            </a:endParaRPr>
          </a:p>
          <a:p>
            <a:pPr>
              <a:lnSpc>
                <a:spcPct val="80000"/>
              </a:lnSpc>
            </a:pPr>
            <a:endParaRPr lang="en-GB" sz="2000" dirty="0">
              <a:latin typeface="Verdana" pitchFamily="34" charset="0"/>
            </a:endParaRPr>
          </a:p>
          <a:p>
            <a:pPr>
              <a:lnSpc>
                <a:spcPct val="80000"/>
              </a:lnSpc>
              <a:buFont typeface="Wingdings" pitchFamily="2" charset="2"/>
              <a:buNone/>
            </a:pPr>
            <a:endParaRPr lang="en-GB" sz="2000" dirty="0">
              <a:latin typeface="Verdana" pitchFamily="34" charset="0"/>
            </a:endParaRPr>
          </a:p>
        </p:txBody>
      </p:sp>
    </p:spTree>
    <p:extLst>
      <p:ext uri="{BB962C8B-B14F-4D97-AF65-F5344CB8AC3E}">
        <p14:creationId xmlns:p14="http://schemas.microsoft.com/office/powerpoint/2010/main" val="2433784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168400" y="471488"/>
            <a:ext cx="7289800" cy="1012825"/>
          </a:xfrm>
        </p:spPr>
        <p:txBody>
          <a:bodyPr/>
          <a:lstStyle/>
          <a:p>
            <a:pPr eaLnBrk="1" hangingPunct="1"/>
            <a:r>
              <a:rPr lang="en-GB" sz="2800" dirty="0" smtClean="0">
                <a:latin typeface="Verdana" pitchFamily="34" charset="0"/>
              </a:rPr>
              <a:t>Compliance Risk Mapping</a:t>
            </a:r>
            <a:br>
              <a:rPr lang="en-GB" sz="2800" dirty="0" smtClean="0">
                <a:latin typeface="Verdana" pitchFamily="34" charset="0"/>
              </a:rPr>
            </a:br>
            <a:endParaRPr lang="en-GB" sz="2800" dirty="0" smtClean="0">
              <a:latin typeface="Verdana" pitchFamily="34" charset="0"/>
            </a:endParaRPr>
          </a:p>
        </p:txBody>
      </p:sp>
      <p:graphicFrame>
        <p:nvGraphicFramePr>
          <p:cNvPr id="198659" name="Object 3"/>
          <p:cNvGraphicFramePr>
            <a:graphicFrameLocks noChangeAspect="1"/>
          </p:cNvGraphicFramePr>
          <p:nvPr/>
        </p:nvGraphicFramePr>
        <p:xfrm>
          <a:off x="1619250" y="2060575"/>
          <a:ext cx="7165975" cy="2747963"/>
        </p:xfrm>
        <a:graphic>
          <a:graphicData uri="http://schemas.openxmlformats.org/presentationml/2006/ole">
            <mc:AlternateContent xmlns:mc="http://schemas.openxmlformats.org/markup-compatibility/2006">
              <mc:Choice xmlns:v="urn:schemas-microsoft-com:vml" Requires="v">
                <p:oleObj spid="_x0000_s1036" name="Document" r:id="rId3" imgW="5877000" imgH="1917720" progId="Word.Document.8">
                  <p:embed/>
                </p:oleObj>
              </mc:Choice>
              <mc:Fallback>
                <p:oleObj name="Document" r:id="rId3" imgW="5877000" imgH="19177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14297" t="574" r="1566"/>
                      <a:stretch>
                        <a:fillRect/>
                      </a:stretch>
                    </p:blipFill>
                    <p:spPr bwMode="auto">
                      <a:xfrm>
                        <a:off x="1619250" y="2060575"/>
                        <a:ext cx="7165975" cy="274796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08026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8658"/>
                                        </p:tgtEl>
                                        <p:attrNameLst>
                                          <p:attrName>style.visibility</p:attrName>
                                        </p:attrNameLst>
                                      </p:cBhvr>
                                      <p:to>
                                        <p:strVal val="visible"/>
                                      </p:to>
                                    </p:set>
                                    <p:anim calcmode="lin" valueType="num">
                                      <p:cBhvr additive="base">
                                        <p:cTn id="7" dur="500" fill="hold"/>
                                        <p:tgtEl>
                                          <p:spTgt spid="198658"/>
                                        </p:tgtEl>
                                        <p:attrNameLst>
                                          <p:attrName>ppt_x</p:attrName>
                                        </p:attrNameLst>
                                      </p:cBhvr>
                                      <p:tavLst>
                                        <p:tav tm="0">
                                          <p:val>
                                            <p:strVal val="0-#ppt_w/2"/>
                                          </p:val>
                                        </p:tav>
                                        <p:tav tm="100000">
                                          <p:val>
                                            <p:strVal val="#ppt_x"/>
                                          </p:val>
                                        </p:tav>
                                      </p:tavLst>
                                    </p:anim>
                                    <p:anim calcmode="lin" valueType="num">
                                      <p:cBhvr additive="base">
                                        <p:cTn id="8" dur="500" fill="hold"/>
                                        <p:tgtEl>
                                          <p:spTgt spid="1986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1986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sz="1400" dirty="0">
              <a:solidFill>
                <a:srgbClr val="002060"/>
              </a:solidFill>
              <a:latin typeface="Tahoma" pitchFamily="34" charset="0"/>
            </a:endParaRPr>
          </a:p>
        </p:txBody>
      </p:sp>
      <p:sp>
        <p:nvSpPr>
          <p:cNvPr id="73731" name="Rectangle 3"/>
          <p:cNvSpPr>
            <a:spLocks noGrp="1" noChangeArrowheads="1"/>
          </p:cNvSpPr>
          <p:nvPr>
            <p:ph type="title" idx="4294967295"/>
          </p:nvPr>
        </p:nvSpPr>
        <p:spPr>
          <a:xfrm>
            <a:off x="457200" y="479425"/>
            <a:ext cx="8229600" cy="938213"/>
          </a:xfrm>
        </p:spPr>
        <p:txBody>
          <a:bodyPr anchor="b">
            <a:normAutofit/>
          </a:bodyPr>
          <a:lstStyle/>
          <a:p>
            <a:pPr algn="l"/>
            <a:r>
              <a:rPr lang="en-GB" sz="2800" dirty="0" smtClean="0"/>
              <a:t>5. Managing your ‘compliance plan’</a:t>
            </a:r>
            <a:endParaRPr lang="en-US" sz="2800" dirty="0" smtClean="0">
              <a:latin typeface="Verdana" pitchFamily="34" charset="0"/>
            </a:endParaRPr>
          </a:p>
        </p:txBody>
      </p:sp>
      <p:sp>
        <p:nvSpPr>
          <p:cNvPr id="73732" name="Rectangle 3" descr="Rectangle: Click to edit Master text styles&#10;Second level&#10;Third level&#10;Fourth level&#10;Fifth level"/>
          <p:cNvSpPr>
            <a:spLocks noGrp="1" noChangeArrowheads="1"/>
          </p:cNvSpPr>
          <p:nvPr>
            <p:ph type="body" idx="4294967295"/>
          </p:nvPr>
        </p:nvSpPr>
        <p:spPr/>
        <p:txBody>
          <a:bodyPr/>
          <a:lstStyle/>
          <a:p>
            <a:pPr marL="0" indent="0">
              <a:buNone/>
            </a:pPr>
            <a:endParaRPr lang="en-GB" sz="1600" dirty="0" smtClean="0">
              <a:latin typeface="Verdana" pitchFamily="34" charset="0"/>
            </a:endParaRPr>
          </a:p>
          <a:p>
            <a:pPr marL="0" indent="0">
              <a:buNone/>
            </a:pPr>
            <a:r>
              <a:rPr lang="en-GB" sz="1600" dirty="0" smtClean="0">
                <a:latin typeface="Verdana" pitchFamily="34" charset="0"/>
              </a:rPr>
              <a:t>A systematic approach is required</a:t>
            </a:r>
          </a:p>
          <a:p>
            <a:pPr eaLnBrk="1" hangingPunct="1"/>
            <a:endParaRPr lang="en-GB" sz="1600" dirty="0">
              <a:latin typeface="Verdana" pitchFamily="34" charset="0"/>
            </a:endParaRPr>
          </a:p>
          <a:p>
            <a:pPr eaLnBrk="1" hangingPunct="1"/>
            <a:r>
              <a:rPr lang="en-GB" sz="1600" dirty="0" smtClean="0">
                <a:latin typeface="Verdana" pitchFamily="34" charset="0"/>
              </a:rPr>
              <a:t>Put in place a </a:t>
            </a:r>
            <a:r>
              <a:rPr lang="en-GB" sz="1600" b="1" dirty="0" smtClean="0">
                <a:latin typeface="Verdana" pitchFamily="34" charset="0"/>
              </a:rPr>
              <a:t>formal</a:t>
            </a:r>
            <a:r>
              <a:rPr lang="en-GB" sz="1600" dirty="0" smtClean="0">
                <a:latin typeface="Verdana" pitchFamily="34" charset="0"/>
              </a:rPr>
              <a:t> compliance risk </a:t>
            </a:r>
          </a:p>
          <a:p>
            <a:pPr eaLnBrk="1" hangingPunct="1">
              <a:buFontTx/>
              <a:buNone/>
            </a:pPr>
            <a:r>
              <a:rPr lang="en-GB" sz="1600" dirty="0" smtClean="0">
                <a:latin typeface="Verdana" pitchFamily="34" charset="0"/>
              </a:rPr>
              <a:t>    management process to identify and manage every area of compliance risk for the SRA Handbook and Code </a:t>
            </a:r>
          </a:p>
          <a:p>
            <a:r>
              <a:rPr lang="en-GB" sz="1600" dirty="0" smtClean="0">
                <a:latin typeface="Verdana" pitchFamily="34" charset="0"/>
              </a:rPr>
              <a:t>Establish a comprehensive database covering all compliance risk areas</a:t>
            </a:r>
          </a:p>
          <a:p>
            <a:r>
              <a:rPr lang="en-GB" sz="1600" dirty="0" smtClean="0">
                <a:latin typeface="Verdana" pitchFamily="34" charset="0"/>
              </a:rPr>
              <a:t>Standards such as Lexel and ISO 9000 are likely to  help </a:t>
            </a:r>
          </a:p>
          <a:p>
            <a:pPr marL="0" indent="0" eaLnBrk="1" hangingPunct="1">
              <a:buNone/>
            </a:pPr>
            <a:endParaRPr lang="en-GB" sz="2000" dirty="0" smtClean="0">
              <a:latin typeface="Verdana" pitchFamily="34" charset="0"/>
            </a:endParaRPr>
          </a:p>
          <a:p>
            <a:pPr eaLnBrk="1" hangingPunct="1">
              <a:buFontTx/>
              <a:buNone/>
            </a:pPr>
            <a:endParaRPr lang="en-GB" sz="2000" dirty="0" smtClean="0">
              <a:latin typeface="Verdana" pitchFamily="34" charset="0"/>
            </a:endParaRPr>
          </a:p>
          <a:p>
            <a:pPr eaLnBrk="1" hangingPunct="1">
              <a:buFontTx/>
              <a:buNone/>
            </a:pPr>
            <a:endParaRPr lang="en-US" sz="4400" dirty="0" smtClean="0">
              <a:latin typeface="Verdana" pitchFamily="34" charset="0"/>
            </a:endParaRPr>
          </a:p>
        </p:txBody>
      </p:sp>
    </p:spTree>
    <p:extLst>
      <p:ext uri="{BB962C8B-B14F-4D97-AF65-F5344CB8AC3E}">
        <p14:creationId xmlns:p14="http://schemas.microsoft.com/office/powerpoint/2010/main" val="16934817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467544" y="261938"/>
            <a:ext cx="8600256" cy="1295400"/>
          </a:xfrm>
        </p:spPr>
        <p:txBody>
          <a:bodyPr anchor="b">
            <a:normAutofit/>
          </a:bodyPr>
          <a:lstStyle/>
          <a:p>
            <a:pPr algn="l" eaLnBrk="1" hangingPunct="1"/>
            <a:r>
              <a:rPr lang="en-GB" sz="2000" dirty="0" smtClean="0">
                <a:latin typeface="Verdana" pitchFamily="34" charset="0"/>
              </a:rPr>
              <a:t>Advantages of a formal compliance risk management process for the new SRA Code? </a:t>
            </a:r>
          </a:p>
        </p:txBody>
      </p:sp>
      <p:sp>
        <p:nvSpPr>
          <p:cNvPr id="75779" name="Rectangle 3"/>
          <p:cNvSpPr>
            <a:spLocks noGrp="1" noChangeArrowheads="1"/>
          </p:cNvSpPr>
          <p:nvPr>
            <p:ph type="body" idx="4294967295"/>
          </p:nvPr>
        </p:nvSpPr>
        <p:spPr>
          <a:xfrm>
            <a:off x="939800" y="2060848"/>
            <a:ext cx="7221538" cy="4608240"/>
          </a:xfrm>
        </p:spPr>
        <p:txBody>
          <a:bodyPr/>
          <a:lstStyle/>
          <a:p>
            <a:pPr>
              <a:defRPr/>
            </a:pPr>
            <a:r>
              <a:rPr lang="en-GB" sz="1800" dirty="0" smtClean="0">
                <a:latin typeface="Verdana" pitchFamily="34" charset="0"/>
              </a:rPr>
              <a:t>A structured approach focuses on key compliance risk areas</a:t>
            </a:r>
          </a:p>
          <a:p>
            <a:pPr>
              <a:defRPr/>
            </a:pPr>
            <a:r>
              <a:rPr lang="en-GB" sz="1800" dirty="0" smtClean="0">
                <a:latin typeface="Verdana" pitchFamily="34" charset="0"/>
              </a:rPr>
              <a:t>Can demonstrate </a:t>
            </a:r>
            <a:r>
              <a:rPr lang="en-GB" sz="1800" b="1" dirty="0" smtClean="0">
                <a:latin typeface="Verdana" pitchFamily="34" charset="0"/>
              </a:rPr>
              <a:t>how</a:t>
            </a:r>
            <a:r>
              <a:rPr lang="en-GB" sz="1800" dirty="0" smtClean="0">
                <a:latin typeface="Verdana" pitchFamily="34" charset="0"/>
              </a:rPr>
              <a:t> a firm is complying and the </a:t>
            </a:r>
            <a:r>
              <a:rPr lang="en-GB" sz="1800" b="1" dirty="0" smtClean="0">
                <a:latin typeface="Verdana" pitchFamily="34" charset="0"/>
              </a:rPr>
              <a:t>effectiveness</a:t>
            </a:r>
            <a:r>
              <a:rPr lang="en-GB" sz="1800" dirty="0" smtClean="0">
                <a:latin typeface="Verdana" pitchFamily="34" charset="0"/>
              </a:rPr>
              <a:t> of compliance / outcomes</a:t>
            </a:r>
          </a:p>
          <a:p>
            <a:pPr>
              <a:defRPr/>
            </a:pPr>
            <a:r>
              <a:rPr lang="en-GB" sz="1800" dirty="0" smtClean="0">
                <a:latin typeface="Verdana" pitchFamily="34" charset="0"/>
              </a:rPr>
              <a:t>Continuous monitoring ensures management of compliance and risk is “lived” day to day </a:t>
            </a:r>
          </a:p>
          <a:p>
            <a:pPr>
              <a:defRPr/>
            </a:pPr>
            <a:r>
              <a:rPr lang="en-GB" sz="1800" dirty="0" smtClean="0">
                <a:latin typeface="Verdana" pitchFamily="34" charset="0"/>
              </a:rPr>
              <a:t>Universal application to all compliance and risk areas</a:t>
            </a:r>
          </a:p>
          <a:p>
            <a:pPr>
              <a:defRPr/>
            </a:pPr>
            <a:r>
              <a:rPr lang="en-GB" sz="1800" dirty="0" smtClean="0">
                <a:latin typeface="Verdana" pitchFamily="34" charset="0"/>
              </a:rPr>
              <a:t>Comfort / assurance to PI insurers [and SRA?]</a:t>
            </a:r>
          </a:p>
          <a:p>
            <a:pPr eaLnBrk="1" hangingPunct="1">
              <a:defRPr/>
            </a:pPr>
            <a:endParaRPr lang="en-GB" sz="1800" dirty="0">
              <a:latin typeface="Verdan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a:solidFill>
                <a:srgbClr val="002060"/>
              </a:solidFill>
              <a:latin typeface="Tahoma" pitchFamily="34" charset="0"/>
            </a:endParaRPr>
          </a:p>
          <a:p>
            <a:pPr eaLnBrk="1" hangingPunct="1">
              <a:defRPr/>
            </a:pPr>
            <a:endParaRPr lang="en-GB" sz="1800" dirty="0" smtClean="0">
              <a:latin typeface="Verdana" pitchFamily="34" charset="0"/>
            </a:endParaRPr>
          </a:p>
          <a:p>
            <a:pPr eaLnBrk="1" hangingPunct="1">
              <a:defRPr/>
            </a:pPr>
            <a:endParaRPr lang="en-GB" sz="2000" dirty="0" smtClean="0">
              <a:latin typeface="Verdana" pitchFamily="34" charset="0"/>
            </a:endParaRPr>
          </a:p>
        </p:txBody>
      </p:sp>
    </p:spTree>
    <p:extLst>
      <p:ext uri="{BB962C8B-B14F-4D97-AF65-F5344CB8AC3E}">
        <p14:creationId xmlns:p14="http://schemas.microsoft.com/office/powerpoint/2010/main" val="3763352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476250" y="476250"/>
            <a:ext cx="7697788" cy="904875"/>
          </a:xfrm>
        </p:spPr>
        <p:txBody>
          <a:bodyPr anchor="b"/>
          <a:lstStyle/>
          <a:p>
            <a:pPr eaLnBrk="1" hangingPunct="1"/>
            <a:r>
              <a:rPr lang="en-GB" sz="2000" dirty="0" smtClean="0">
                <a:latin typeface="Verdana" pitchFamily="34" charset="0"/>
              </a:rPr>
              <a:t>Use of IT systems for compliance risk management?</a:t>
            </a:r>
            <a:r>
              <a:rPr lang="en-GB" dirty="0" smtClean="0"/>
              <a:t> </a:t>
            </a:r>
          </a:p>
        </p:txBody>
      </p:sp>
      <p:sp>
        <p:nvSpPr>
          <p:cNvPr id="76803" name="Rectangle 3"/>
          <p:cNvSpPr>
            <a:spLocks noGrp="1" noChangeArrowheads="1"/>
          </p:cNvSpPr>
          <p:nvPr>
            <p:ph type="body" idx="4294967295"/>
          </p:nvPr>
        </p:nvSpPr>
        <p:spPr>
          <a:xfrm>
            <a:off x="1043608" y="1989138"/>
            <a:ext cx="7192342" cy="4608512"/>
          </a:xfrm>
        </p:spPr>
        <p:txBody>
          <a:bodyPr/>
          <a:lstStyle/>
          <a:p>
            <a:pPr marL="0" indent="0" eaLnBrk="1" hangingPunct="1">
              <a:lnSpc>
                <a:spcPct val="80000"/>
              </a:lnSpc>
              <a:buFontTx/>
              <a:buNone/>
              <a:defRPr/>
            </a:pPr>
            <a:r>
              <a:rPr lang="en-GB" sz="1600" dirty="0" smtClean="0">
                <a:latin typeface="Verdana" pitchFamily="34" charset="0"/>
              </a:rPr>
              <a:t>Use an </a:t>
            </a:r>
            <a:r>
              <a:rPr lang="en-GB" sz="1600" b="1" dirty="0" smtClean="0">
                <a:latin typeface="Verdana" pitchFamily="34" charset="0"/>
              </a:rPr>
              <a:t>integrated</a:t>
            </a:r>
            <a:r>
              <a:rPr lang="en-GB" sz="1600" dirty="0" smtClean="0">
                <a:latin typeface="Verdana" pitchFamily="34" charset="0"/>
              </a:rPr>
              <a:t> compliance risk management system to cost effectively manage compliance risk areas by: </a:t>
            </a:r>
          </a:p>
          <a:p>
            <a:pPr marL="0" indent="0" eaLnBrk="1" hangingPunct="1">
              <a:lnSpc>
                <a:spcPct val="80000"/>
              </a:lnSpc>
              <a:defRPr/>
            </a:pPr>
            <a:endParaRPr lang="en-GB" sz="1600" dirty="0" smtClean="0">
              <a:latin typeface="Verdana" pitchFamily="34" charset="0"/>
            </a:endParaRPr>
          </a:p>
          <a:p>
            <a:pPr lvl="1" eaLnBrk="1" hangingPunct="1">
              <a:lnSpc>
                <a:spcPct val="80000"/>
              </a:lnSpc>
              <a:defRPr/>
            </a:pPr>
            <a:r>
              <a:rPr lang="en-GB" sz="1600" dirty="0" smtClean="0">
                <a:latin typeface="Verdana" pitchFamily="34" charset="0"/>
              </a:rPr>
              <a:t>creating and maintaining one central, up to date compliance and risk database</a:t>
            </a:r>
          </a:p>
          <a:p>
            <a:pPr lvl="1" eaLnBrk="1" hangingPunct="1">
              <a:lnSpc>
                <a:spcPct val="80000"/>
              </a:lnSpc>
              <a:defRPr/>
            </a:pPr>
            <a:r>
              <a:rPr lang="en-GB" sz="1600" dirty="0" smtClean="0">
                <a:latin typeface="Verdana" pitchFamily="34" charset="0"/>
              </a:rPr>
              <a:t>providing information access to all who need it in relation to exposure to risk</a:t>
            </a:r>
          </a:p>
          <a:p>
            <a:pPr lvl="1" eaLnBrk="1" hangingPunct="1">
              <a:lnSpc>
                <a:spcPct val="80000"/>
              </a:lnSpc>
              <a:defRPr/>
            </a:pPr>
            <a:r>
              <a:rPr lang="en-GB" sz="1600" dirty="0" smtClean="0">
                <a:latin typeface="Verdana" pitchFamily="34" charset="0"/>
              </a:rPr>
              <a:t>embedding compliance and risk management procedures – e.g. client inception procedures</a:t>
            </a:r>
          </a:p>
          <a:p>
            <a:pPr lvl="1" eaLnBrk="1" hangingPunct="1">
              <a:lnSpc>
                <a:spcPct val="80000"/>
              </a:lnSpc>
              <a:defRPr/>
            </a:pPr>
            <a:r>
              <a:rPr lang="en-GB" sz="1600" dirty="0" smtClean="0">
                <a:latin typeface="Verdana" pitchFamily="34" charset="0"/>
              </a:rPr>
              <a:t>streamlining identification, assessment, mitigation and monitoring of compliance risks</a:t>
            </a:r>
          </a:p>
          <a:p>
            <a:pPr lvl="1" eaLnBrk="1" hangingPunct="1">
              <a:lnSpc>
                <a:spcPct val="80000"/>
              </a:lnSpc>
              <a:defRPr/>
            </a:pPr>
            <a:endParaRPr lang="en-GB" sz="1800" dirty="0">
              <a:latin typeface="Verdana" pitchFamily="34" charset="0"/>
            </a:endParaRPr>
          </a:p>
          <a:p>
            <a:pPr lvl="1" eaLnBrk="1" hangingPunct="1">
              <a:lnSpc>
                <a:spcPct val="80000"/>
              </a:lnSpc>
              <a:defRPr/>
            </a:pPr>
            <a:endParaRPr lang="en-GB" sz="1800" dirty="0" smtClean="0">
              <a:latin typeface="Verdana" pitchFamily="34" charset="0"/>
            </a:endParaRPr>
          </a:p>
          <a:p>
            <a:pPr lvl="1" eaLnBrk="1" hangingPunct="1">
              <a:lnSpc>
                <a:spcPct val="80000"/>
              </a:lnSpc>
              <a:defRPr/>
            </a:pPr>
            <a:endParaRPr lang="en-GB" sz="1800" dirty="0">
              <a:latin typeface="Verdana" pitchFamily="34" charset="0"/>
            </a:endParaRPr>
          </a:p>
          <a:p>
            <a:pPr lvl="1" eaLnBrk="1" hangingPunct="1">
              <a:lnSpc>
                <a:spcPct val="80000"/>
              </a:lnSpc>
              <a:defRPr/>
            </a:pPr>
            <a:endParaRPr lang="en-GB" sz="1800" dirty="0" smtClean="0">
              <a:latin typeface="Verdan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lvl="1" eaLnBrk="1" hangingPunct="1">
              <a:lnSpc>
                <a:spcPct val="80000"/>
              </a:lnSpc>
              <a:defRPr/>
            </a:pPr>
            <a:endParaRPr lang="en-GB" sz="1800" dirty="0" smtClean="0">
              <a:latin typeface="Verdana" pitchFamily="34" charset="0"/>
            </a:endParaRPr>
          </a:p>
          <a:p>
            <a:pPr lvl="1" eaLnBrk="1" hangingPunct="1">
              <a:lnSpc>
                <a:spcPct val="80000"/>
              </a:lnSpc>
              <a:buFontTx/>
              <a:buNone/>
              <a:defRPr/>
            </a:pPr>
            <a:endParaRPr lang="en-GB" sz="1800" dirty="0" smtClean="0">
              <a:latin typeface="Verdana" pitchFamily="34" charset="0"/>
            </a:endParaRPr>
          </a:p>
          <a:p>
            <a:pPr lvl="1" eaLnBrk="1" hangingPunct="1">
              <a:lnSpc>
                <a:spcPct val="80000"/>
              </a:lnSpc>
              <a:defRPr/>
            </a:pPr>
            <a:endParaRPr lang="en-GB" sz="2000" dirty="0" smtClean="0">
              <a:latin typeface="Verdana" pitchFamily="34" charset="0"/>
            </a:endParaRPr>
          </a:p>
          <a:p>
            <a:pPr lvl="1" eaLnBrk="1" hangingPunct="1">
              <a:lnSpc>
                <a:spcPct val="80000"/>
              </a:lnSpc>
              <a:buFontTx/>
              <a:buNone/>
              <a:defRPr/>
            </a:pPr>
            <a:endParaRPr lang="en-GB" sz="2000" dirty="0" smtClean="0">
              <a:latin typeface="Verdana" pitchFamily="34" charset="0"/>
            </a:endParaRPr>
          </a:p>
        </p:txBody>
      </p:sp>
    </p:spTree>
    <p:extLst>
      <p:ext uri="{BB962C8B-B14F-4D97-AF65-F5344CB8AC3E}">
        <p14:creationId xmlns:p14="http://schemas.microsoft.com/office/powerpoint/2010/main" val="221108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50506"/>
          </a:xfrm>
        </p:spPr>
        <p:txBody>
          <a:bodyPr>
            <a:normAutofit/>
          </a:bodyPr>
          <a:lstStyle/>
          <a:p>
            <a:pPr algn="l"/>
            <a:r>
              <a:rPr lang="en-GB" sz="3200" dirty="0" smtClean="0">
                <a:latin typeface="Verdana" pitchFamily="34" charset="0"/>
              </a:rPr>
              <a:t>Above all, as a COLP you will need to continuously </a:t>
            </a:r>
            <a:r>
              <a:rPr lang="en-GB" sz="3200" b="1" dirty="0" smtClean="0">
                <a:latin typeface="Verdana" pitchFamily="34" charset="0"/>
              </a:rPr>
              <a:t>challenge</a:t>
            </a:r>
            <a:r>
              <a:rPr lang="en-GB" sz="3200" dirty="0" smtClean="0">
                <a:latin typeface="Verdana" pitchFamily="34" charset="0"/>
              </a:rPr>
              <a:t> the effectiveness of your compliance management</a:t>
            </a:r>
            <a:r>
              <a:rPr lang="en-GB" dirty="0" smtClean="0">
                <a:latin typeface="Verdana" pitchFamily="34" charset="0"/>
              </a:rPr>
              <a:t/>
            </a:r>
            <a:br>
              <a:rPr lang="en-GB" dirty="0" smtClean="0">
                <a:latin typeface="Verdana" pitchFamily="34" charset="0"/>
              </a:rPr>
            </a:br>
            <a:endParaRPr lang="en-GB" dirty="0"/>
          </a:p>
        </p:txBody>
      </p:sp>
    </p:spTree>
    <p:extLst>
      <p:ext uri="{BB962C8B-B14F-4D97-AF65-F5344CB8AC3E}">
        <p14:creationId xmlns:p14="http://schemas.microsoft.com/office/powerpoint/2010/main" val="2851263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018458"/>
          </a:xfrm>
        </p:spPr>
        <p:txBody>
          <a:bodyPr/>
          <a:lstStyle/>
          <a:p>
            <a:pPr algn="l"/>
            <a:r>
              <a:rPr lang="en-GB" dirty="0" smtClean="0"/>
              <a:t>Any questions?</a:t>
            </a:r>
            <a:endParaRPr lang="en-GB" dirty="0"/>
          </a:p>
        </p:txBody>
      </p:sp>
    </p:spTree>
    <p:extLst>
      <p:ext uri="{BB962C8B-B14F-4D97-AF65-F5344CB8AC3E}">
        <p14:creationId xmlns:p14="http://schemas.microsoft.com/office/powerpoint/2010/main" val="184812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74638"/>
            <a:ext cx="8229600" cy="3730625"/>
          </a:xfrm>
        </p:spPr>
        <p:txBody>
          <a:bodyPr/>
          <a:lstStyle/>
          <a:p>
            <a:pPr algn="l"/>
            <a:r>
              <a:rPr lang="en-GB" sz="3200" smtClean="0"/>
              <a:t/>
            </a:r>
            <a:br>
              <a:rPr lang="en-GB" sz="3200" smtClean="0"/>
            </a:br>
            <a:r>
              <a:rPr lang="en-GB" sz="3200" smtClean="0"/>
              <a:t>Compliance needs to be ‘lived’ on a daily basis by everyone and there can be no exceptions to following procedures. </a:t>
            </a:r>
            <a:r>
              <a:rPr lang="en-GB" sz="3200" smtClean="0">
                <a:solidFill>
                  <a:srgbClr val="FF0000"/>
                </a:solidFill>
              </a:rPr>
              <a:t>Otherwise everyone is at risk</a:t>
            </a:r>
            <a:r>
              <a:rPr lang="en-GB" sz="3200" smtClean="0"/>
              <a:t>.</a:t>
            </a:r>
          </a:p>
        </p:txBody>
      </p:sp>
    </p:spTree>
    <p:extLst>
      <p:ext uri="{BB962C8B-B14F-4D97-AF65-F5344CB8AC3E}">
        <p14:creationId xmlns:p14="http://schemas.microsoft.com/office/powerpoint/2010/main" val="1624308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Your challenges as the COLP</a:t>
            </a:r>
            <a:endParaRPr lang="en-GB" sz="2800" dirty="0"/>
          </a:p>
        </p:txBody>
      </p:sp>
      <p:sp>
        <p:nvSpPr>
          <p:cNvPr id="5" name="Content Placeholder 4"/>
          <p:cNvSpPr>
            <a:spLocks noGrp="1"/>
          </p:cNvSpPr>
          <p:nvPr>
            <p:ph idx="1"/>
          </p:nvPr>
        </p:nvSpPr>
        <p:spPr/>
        <p:txBody>
          <a:bodyPr>
            <a:normAutofit/>
          </a:bodyPr>
          <a:lstStyle/>
          <a:p>
            <a:endParaRPr lang="en-GB" sz="2000" dirty="0" smtClean="0"/>
          </a:p>
          <a:p>
            <a:pPr marL="457200" indent="-457200">
              <a:buFont typeface="+mj-lt"/>
              <a:buAutoNum type="arabicPeriod"/>
            </a:pPr>
            <a:r>
              <a:rPr lang="en-GB" sz="2000" dirty="0" smtClean="0"/>
              <a:t>Understanding your role and responsibilities as the COLP</a:t>
            </a:r>
          </a:p>
          <a:p>
            <a:pPr marL="457200" indent="-457200">
              <a:buFont typeface="+mj-lt"/>
              <a:buAutoNum type="arabicPeriod"/>
            </a:pPr>
            <a:r>
              <a:rPr lang="en-GB" sz="2000" dirty="0" smtClean="0"/>
              <a:t>Planning how you will fulfil your role as the COLP</a:t>
            </a:r>
          </a:p>
          <a:p>
            <a:pPr marL="457200" indent="-457200">
              <a:buFont typeface="+mj-lt"/>
              <a:buAutoNum type="arabicPeriod"/>
            </a:pPr>
            <a:r>
              <a:rPr lang="en-GB" sz="2000" dirty="0" smtClean="0"/>
              <a:t>Securing ‘buy-in’ and ‘accountability’ from everyone in your firm</a:t>
            </a:r>
          </a:p>
          <a:p>
            <a:pPr marL="457200" indent="-457200">
              <a:buFont typeface="+mj-lt"/>
              <a:buAutoNum type="arabicPeriod"/>
            </a:pPr>
            <a:r>
              <a:rPr lang="en-GB" sz="2000" dirty="0" smtClean="0"/>
              <a:t>Identifying and assessing your firm’s compliance risks</a:t>
            </a:r>
          </a:p>
          <a:p>
            <a:pPr marL="457200" indent="-457200">
              <a:buFont typeface="+mj-lt"/>
              <a:buAutoNum type="arabicPeriod"/>
            </a:pPr>
            <a:r>
              <a:rPr lang="en-GB" sz="2000" dirty="0" smtClean="0"/>
              <a:t>Implementing and managing your ‘compliance plan’   </a:t>
            </a:r>
          </a:p>
          <a:p>
            <a:pPr marL="457200" indent="-457200">
              <a:buFont typeface="+mj-lt"/>
              <a:buAutoNum type="arabicPeriod"/>
            </a:pPr>
            <a:endParaRPr lang="en-GB" sz="2000" dirty="0"/>
          </a:p>
          <a:p>
            <a:pPr marL="0" indent="0">
              <a:buNone/>
            </a:pPr>
            <a:endParaRPr lang="en-GB" sz="2000" dirty="0" smtClean="0"/>
          </a:p>
          <a:p>
            <a:pPr marL="0" indent="0">
              <a:buNone/>
            </a:pPr>
            <a:r>
              <a:rPr lang="en-GB" sz="2000" dirty="0" smtClean="0"/>
              <a:t>- in order to be able to </a:t>
            </a:r>
            <a:r>
              <a:rPr lang="en-GB" sz="2000" b="1" dirty="0" smtClean="0">
                <a:solidFill>
                  <a:srgbClr val="FF0000"/>
                </a:solidFill>
              </a:rPr>
              <a:t>DEMONSTRATE</a:t>
            </a:r>
            <a:r>
              <a:rPr lang="en-GB" sz="2000" dirty="0" smtClean="0"/>
              <a:t> to the SRA that your firm is compliant </a:t>
            </a:r>
            <a:endParaRPr lang="en-GB" sz="2000" dirty="0"/>
          </a:p>
        </p:txBody>
      </p:sp>
    </p:spTree>
    <p:extLst>
      <p:ext uri="{BB962C8B-B14F-4D97-AF65-F5344CB8AC3E}">
        <p14:creationId xmlns:p14="http://schemas.microsoft.com/office/powerpoint/2010/main" val="3307268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1. Understanding your role and responsibilities as the COLP </a:t>
            </a:r>
            <a:endParaRPr lang="en-GB" sz="2400" dirty="0"/>
          </a:p>
        </p:txBody>
      </p:sp>
      <p:sp>
        <p:nvSpPr>
          <p:cNvPr id="3" name="Content Placeholder 2"/>
          <p:cNvSpPr>
            <a:spLocks noGrp="1"/>
          </p:cNvSpPr>
          <p:nvPr>
            <p:ph idx="1"/>
          </p:nvPr>
        </p:nvSpPr>
        <p:spPr/>
        <p:txBody>
          <a:bodyPr>
            <a:normAutofit/>
          </a:bodyPr>
          <a:lstStyle/>
          <a:p>
            <a:endParaRPr lang="en-GB" sz="2000" dirty="0" smtClean="0"/>
          </a:p>
          <a:p>
            <a:r>
              <a:rPr lang="en-GB" sz="2000" dirty="0" smtClean="0"/>
              <a:t>The scope of your role</a:t>
            </a:r>
          </a:p>
          <a:p>
            <a:r>
              <a:rPr lang="en-GB" sz="2000" dirty="0" smtClean="0"/>
              <a:t>The potential </a:t>
            </a:r>
            <a:r>
              <a:rPr lang="en-GB" sz="2000" b="1" dirty="0" smtClean="0"/>
              <a:t>consequences</a:t>
            </a:r>
            <a:r>
              <a:rPr lang="en-GB" sz="2000" dirty="0" smtClean="0"/>
              <a:t> if you do not carry out your role effectively –</a:t>
            </a:r>
          </a:p>
          <a:p>
            <a:pPr marL="0" indent="0">
              <a:buNone/>
            </a:pPr>
            <a:r>
              <a:rPr lang="en-GB" sz="2000" dirty="0"/>
              <a:t> </a:t>
            </a:r>
            <a:r>
              <a:rPr lang="en-GB" sz="2000" dirty="0" smtClean="0"/>
              <a:t>   - for you</a:t>
            </a:r>
          </a:p>
          <a:p>
            <a:pPr marL="0" indent="0">
              <a:buNone/>
            </a:pPr>
            <a:r>
              <a:rPr lang="en-GB" sz="2000" dirty="0"/>
              <a:t> </a:t>
            </a:r>
            <a:r>
              <a:rPr lang="en-GB" sz="2000" dirty="0" smtClean="0"/>
              <a:t>   - your firm</a:t>
            </a:r>
          </a:p>
          <a:p>
            <a:pPr marL="0" indent="0">
              <a:buNone/>
            </a:pPr>
            <a:r>
              <a:rPr lang="en-GB" sz="2000" dirty="0"/>
              <a:t> </a:t>
            </a:r>
            <a:r>
              <a:rPr lang="en-GB" sz="2000" dirty="0" smtClean="0"/>
              <a:t>   - everyone in your firm</a:t>
            </a:r>
            <a:endParaRPr lang="en-GB" sz="2000" dirty="0"/>
          </a:p>
        </p:txBody>
      </p:sp>
    </p:spTree>
    <p:extLst>
      <p:ext uri="{BB962C8B-B14F-4D97-AF65-F5344CB8AC3E}">
        <p14:creationId xmlns:p14="http://schemas.microsoft.com/office/powerpoint/2010/main" val="250504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pPr algn="l"/>
            <a:r>
              <a:rPr lang="en-GB" sz="2700" dirty="0" smtClean="0"/>
              <a:t>The scope of your role as COLP under Rule 8 of the  SRA Authorisation Rules is </a:t>
            </a:r>
            <a:r>
              <a:rPr lang="en-GB" sz="2700" b="1" dirty="0" smtClean="0"/>
              <a:t>extensive and very wide </a:t>
            </a:r>
            <a:r>
              <a:rPr lang="en-GB" sz="3200" dirty="0" smtClean="0"/>
              <a:t/>
            </a:r>
            <a:br>
              <a:rPr lang="en-GB" sz="3200" dirty="0" smtClean="0"/>
            </a:br>
            <a:endParaRPr lang="en-GB" sz="3200" dirty="0"/>
          </a:p>
        </p:txBody>
      </p:sp>
      <p:sp>
        <p:nvSpPr>
          <p:cNvPr id="3" name="Content Placeholder 2"/>
          <p:cNvSpPr>
            <a:spLocks noGrp="1"/>
          </p:cNvSpPr>
          <p:nvPr>
            <p:ph idx="1"/>
          </p:nvPr>
        </p:nvSpPr>
        <p:spPr/>
        <p:txBody>
          <a:bodyPr>
            <a:normAutofit/>
          </a:bodyPr>
          <a:lstStyle/>
          <a:p>
            <a:pPr marL="0" indent="0">
              <a:buFontTx/>
              <a:buNone/>
              <a:defRPr/>
            </a:pPr>
            <a:r>
              <a:rPr lang="en-GB" sz="1600" i="1" dirty="0" smtClean="0">
                <a:solidFill>
                  <a:srgbClr val="FF0000"/>
                </a:solidFill>
              </a:rPr>
              <a:t>8.5</a:t>
            </a:r>
            <a:r>
              <a:rPr lang="en-GB" sz="1600" i="1" dirty="0">
                <a:solidFill>
                  <a:srgbClr val="FF0000"/>
                </a:solidFill>
              </a:rPr>
              <a:t>.(c</a:t>
            </a:r>
            <a:r>
              <a:rPr lang="en-GB" sz="1600" i="1" dirty="0" smtClean="0">
                <a:solidFill>
                  <a:srgbClr val="FF0000"/>
                </a:solidFill>
              </a:rPr>
              <a:t>) SRA Authorisation Rules</a:t>
            </a:r>
          </a:p>
          <a:p>
            <a:pPr marL="0" indent="0">
              <a:buFontTx/>
              <a:buNone/>
              <a:defRPr/>
            </a:pPr>
            <a:endParaRPr lang="en-GB" sz="1600" dirty="0">
              <a:solidFill>
                <a:srgbClr val="FF0000"/>
              </a:solidFill>
            </a:endParaRPr>
          </a:p>
          <a:p>
            <a:pPr marL="914400" lvl="1" indent="-514350">
              <a:buFontTx/>
              <a:buAutoNum type="romanLcParenBoth"/>
              <a:defRPr/>
            </a:pPr>
            <a:r>
              <a:rPr lang="en-GB" sz="1600" i="1" dirty="0">
                <a:solidFill>
                  <a:srgbClr val="FF0000"/>
                </a:solidFill>
              </a:rPr>
              <a:t>Take all reasonable steps to:</a:t>
            </a:r>
          </a:p>
          <a:p>
            <a:pPr marL="400050" lvl="1" indent="0">
              <a:buFontTx/>
              <a:buNone/>
              <a:defRPr/>
            </a:pPr>
            <a:endParaRPr lang="en-GB" sz="1600" i="1" dirty="0">
              <a:solidFill>
                <a:srgbClr val="FF0000"/>
              </a:solidFill>
            </a:endParaRPr>
          </a:p>
          <a:p>
            <a:pPr marL="400050" lvl="1" indent="0">
              <a:buFontTx/>
              <a:buNone/>
              <a:defRPr/>
            </a:pPr>
            <a:r>
              <a:rPr lang="en-GB" sz="1600" i="1" dirty="0">
                <a:solidFill>
                  <a:srgbClr val="FF0000"/>
                </a:solidFill>
              </a:rPr>
              <a:t>     (A) </a:t>
            </a:r>
            <a:r>
              <a:rPr lang="en-GB" sz="1600" b="1" i="1" dirty="0">
                <a:solidFill>
                  <a:srgbClr val="FF0000"/>
                </a:solidFill>
              </a:rPr>
              <a:t>ensure compliance </a:t>
            </a:r>
            <a:r>
              <a:rPr lang="en-GB" sz="1600" i="1" dirty="0">
                <a:solidFill>
                  <a:srgbClr val="FF0000"/>
                </a:solidFill>
              </a:rPr>
              <a:t>with the terms and conditions of the authorised </a:t>
            </a:r>
          </a:p>
          <a:p>
            <a:pPr marL="400050" lvl="1" indent="0">
              <a:buFontTx/>
              <a:buNone/>
              <a:defRPr/>
            </a:pPr>
            <a:r>
              <a:rPr lang="en-GB" sz="1600" i="1" dirty="0">
                <a:solidFill>
                  <a:srgbClr val="FF0000"/>
                </a:solidFill>
              </a:rPr>
              <a:t>          body’s authorisation except any obligations under the SRA Accounts </a:t>
            </a:r>
          </a:p>
          <a:p>
            <a:pPr marL="400050" lvl="1" indent="0">
              <a:buFontTx/>
              <a:buNone/>
              <a:defRPr/>
            </a:pPr>
            <a:r>
              <a:rPr lang="en-GB" sz="1600" i="1" dirty="0">
                <a:solidFill>
                  <a:srgbClr val="FF0000"/>
                </a:solidFill>
              </a:rPr>
              <a:t>          Rules</a:t>
            </a:r>
          </a:p>
          <a:p>
            <a:pPr marL="400050" lvl="1" indent="0">
              <a:buFontTx/>
              <a:buNone/>
              <a:defRPr/>
            </a:pPr>
            <a:r>
              <a:rPr lang="en-GB" sz="1600" i="1" dirty="0">
                <a:solidFill>
                  <a:srgbClr val="FF0000"/>
                </a:solidFill>
              </a:rPr>
              <a:t>     (B) </a:t>
            </a:r>
            <a:r>
              <a:rPr lang="en-GB" sz="1600" b="1" i="1" dirty="0">
                <a:solidFill>
                  <a:srgbClr val="FF0000"/>
                </a:solidFill>
              </a:rPr>
              <a:t>ensure compliance </a:t>
            </a:r>
            <a:r>
              <a:rPr lang="en-GB" sz="1600" i="1" dirty="0">
                <a:solidFill>
                  <a:srgbClr val="FF0000"/>
                </a:solidFill>
              </a:rPr>
              <a:t>with any statutory obligations of the body, its </a:t>
            </a:r>
          </a:p>
          <a:p>
            <a:pPr marL="400050" lvl="1" indent="0">
              <a:buFontTx/>
              <a:buNone/>
              <a:defRPr/>
            </a:pPr>
            <a:r>
              <a:rPr lang="en-GB" sz="1600" i="1" dirty="0">
                <a:solidFill>
                  <a:srgbClr val="FF0000"/>
                </a:solidFill>
              </a:rPr>
              <a:t>          managers, employees or interest holders in relation to the body’s </a:t>
            </a:r>
          </a:p>
          <a:p>
            <a:pPr marL="400050" lvl="1" indent="0">
              <a:buFontTx/>
              <a:buNone/>
              <a:defRPr/>
            </a:pPr>
            <a:r>
              <a:rPr lang="en-GB" sz="1600" i="1" dirty="0">
                <a:solidFill>
                  <a:srgbClr val="FF0000"/>
                </a:solidFill>
              </a:rPr>
              <a:t>          carrying on of authorised activities </a:t>
            </a:r>
          </a:p>
          <a:p>
            <a:pPr marL="400050" lvl="1" indent="0">
              <a:buFontTx/>
              <a:buNone/>
              <a:defRPr/>
            </a:pPr>
            <a:r>
              <a:rPr lang="en-GB" sz="1600" i="1" dirty="0">
                <a:solidFill>
                  <a:srgbClr val="FF0000"/>
                </a:solidFill>
              </a:rPr>
              <a:t>     (C) </a:t>
            </a:r>
            <a:r>
              <a:rPr lang="en-GB" sz="1600" b="1" i="1" dirty="0">
                <a:solidFill>
                  <a:srgbClr val="FF0000"/>
                </a:solidFill>
              </a:rPr>
              <a:t>record any failure so to comply </a:t>
            </a:r>
            <a:r>
              <a:rPr lang="en-GB" sz="1600" i="1" dirty="0">
                <a:solidFill>
                  <a:srgbClr val="FF0000"/>
                </a:solidFill>
              </a:rPr>
              <a:t>and make such records available to </a:t>
            </a:r>
          </a:p>
          <a:p>
            <a:pPr marL="400050" lvl="1" indent="0">
              <a:buFontTx/>
              <a:buNone/>
              <a:defRPr/>
            </a:pPr>
            <a:r>
              <a:rPr lang="en-GB" sz="1600" i="1" dirty="0">
                <a:solidFill>
                  <a:srgbClr val="FF0000"/>
                </a:solidFill>
              </a:rPr>
              <a:t>           the SRA on request;  </a:t>
            </a:r>
          </a:p>
          <a:p>
            <a:pPr marL="0" indent="0">
              <a:buNone/>
            </a:pPr>
            <a:endParaRPr lang="en-GB" sz="2400" dirty="0" smtClean="0"/>
          </a:p>
        </p:txBody>
      </p:sp>
    </p:spTree>
    <p:extLst>
      <p:ext uri="{BB962C8B-B14F-4D97-AF65-F5344CB8AC3E}">
        <p14:creationId xmlns:p14="http://schemas.microsoft.com/office/powerpoint/2010/main" val="2938341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nchor="b">
            <a:normAutofit/>
          </a:bodyPr>
          <a:lstStyle/>
          <a:p>
            <a:pPr algn="l" eaLnBrk="1" hangingPunct="1"/>
            <a:r>
              <a:rPr lang="en-GB" sz="2400" dirty="0" smtClean="0"/>
              <a:t>For example, Chapter 7 of the SRA Code includes the following outcomes ....</a:t>
            </a:r>
            <a:r>
              <a:rPr lang="en-GB" sz="4000" dirty="0" smtClean="0"/>
              <a:t> </a:t>
            </a:r>
          </a:p>
        </p:txBody>
      </p:sp>
      <p:sp>
        <p:nvSpPr>
          <p:cNvPr id="67587" name="Content Placeholder 2"/>
          <p:cNvSpPr>
            <a:spLocks noGrp="1"/>
          </p:cNvSpPr>
          <p:nvPr>
            <p:ph idx="4294967295"/>
          </p:nvPr>
        </p:nvSpPr>
        <p:spPr>
          <a:xfrm>
            <a:off x="457200" y="1600200"/>
            <a:ext cx="8229600" cy="5068888"/>
          </a:xfrm>
        </p:spPr>
        <p:txBody>
          <a:bodyPr>
            <a:normAutofit/>
          </a:bodyPr>
          <a:lstStyle/>
          <a:p>
            <a:pPr eaLnBrk="1" hangingPunct="1">
              <a:buFontTx/>
              <a:buNone/>
            </a:pPr>
            <a:endParaRPr lang="en-US" sz="1800" dirty="0" smtClean="0"/>
          </a:p>
          <a:p>
            <a:pPr eaLnBrk="1" hangingPunct="1">
              <a:buFontTx/>
              <a:buNone/>
            </a:pPr>
            <a:r>
              <a:rPr lang="en-US" sz="1800" dirty="0" smtClean="0"/>
              <a:t> - </a:t>
            </a:r>
            <a:r>
              <a:rPr lang="en-US" sz="1800" b="1" dirty="0" smtClean="0"/>
              <a:t>you</a:t>
            </a:r>
            <a:r>
              <a:rPr lang="en-US" sz="1800" dirty="0" smtClean="0"/>
              <a:t> </a:t>
            </a:r>
            <a:r>
              <a:rPr lang="en-US" sz="1800" b="1" dirty="0" smtClean="0"/>
              <a:t>have appropriate systems and controls in place </a:t>
            </a:r>
            <a:r>
              <a:rPr lang="en-US" sz="1800" dirty="0" smtClean="0"/>
              <a:t>to achieve and comply with all Principles, rules and outcomes and other requirements of the Handbook</a:t>
            </a:r>
          </a:p>
          <a:p>
            <a:pPr eaLnBrk="1" hangingPunct="1">
              <a:buFontTx/>
              <a:buNone/>
            </a:pPr>
            <a:r>
              <a:rPr lang="en-US" sz="1800" dirty="0" smtClean="0"/>
              <a:t> - </a:t>
            </a:r>
            <a:r>
              <a:rPr lang="en-US" sz="1800" b="1" dirty="0" smtClean="0"/>
              <a:t>you</a:t>
            </a:r>
            <a:r>
              <a:rPr lang="en-US" sz="1800" dirty="0" smtClean="0"/>
              <a:t> </a:t>
            </a:r>
            <a:r>
              <a:rPr lang="en-US" sz="1800" b="1" dirty="0" smtClean="0"/>
              <a:t>identify, monitor and manage risks </a:t>
            </a:r>
            <a:r>
              <a:rPr lang="en-US" sz="1800" dirty="0" smtClean="0"/>
              <a:t>to the achievement of all outcomes, rules, Principles and other requirements in the Handbook if applicable and take steps to address issues identified  </a:t>
            </a:r>
          </a:p>
          <a:p>
            <a:pPr eaLnBrk="1" hangingPunct="1">
              <a:buFontTx/>
              <a:buNone/>
            </a:pPr>
            <a:endParaRPr lang="en-US" sz="1800" dirty="0" smtClean="0"/>
          </a:p>
          <a:p>
            <a:pPr eaLnBrk="1" hangingPunct="1">
              <a:buFontTx/>
              <a:buNone/>
            </a:pPr>
            <a:endParaRPr lang="en-US" sz="1800" dirty="0" smtClean="0"/>
          </a:p>
          <a:p>
            <a:pPr eaLnBrk="1" hangingPunct="1">
              <a:buFontTx/>
              <a:buNone/>
            </a:pPr>
            <a:r>
              <a:rPr lang="en-US" sz="1800" b="1" dirty="0" smtClean="0"/>
              <a:t>Are you achieving these outcomes? </a:t>
            </a:r>
          </a:p>
          <a:p>
            <a:pPr eaLnBrk="1" hangingPunct="1">
              <a:buFontTx/>
              <a:buNone/>
            </a:pPr>
            <a:endParaRPr lang="en-US" sz="1800" dirty="0" smtClean="0"/>
          </a:p>
          <a:p>
            <a:pPr eaLnBrk="1" hangingPunct="1">
              <a:buFontTx/>
              <a:buNone/>
            </a:pPr>
            <a:endParaRPr lang="en-US" sz="1800" dirty="0" smtClean="0"/>
          </a:p>
          <a:p>
            <a:pPr eaLnBrk="1" hangingPunct="1">
              <a:buFontTx/>
              <a:buNone/>
            </a:pPr>
            <a:endParaRPr lang="en-US" sz="1800" dirty="0" smtClean="0"/>
          </a:p>
          <a:p>
            <a:pPr eaLnBrk="1" hangingPunct="1">
              <a:buFontTx/>
              <a:buNone/>
            </a:pPr>
            <a:endParaRPr lang="en-US" sz="1800" dirty="0" smtClean="0"/>
          </a:p>
          <a:p>
            <a:pPr eaLnBrk="1" hangingPunct="1">
              <a:buFontTx/>
              <a:buNone/>
            </a:pPr>
            <a:endParaRPr lang="en-US" sz="1800" dirty="0" smtClean="0"/>
          </a:p>
          <a:p>
            <a:pPr eaLnBrk="1" hangingPunct="1">
              <a:buFontTx/>
              <a:buNone/>
            </a:pPr>
            <a:r>
              <a:rPr lang="en-US" sz="1800" dirty="0" smtClean="0"/>
              <a:t> </a:t>
            </a:r>
            <a:endParaRPr lang="en-GB" sz="1800" dirty="0" smtClean="0"/>
          </a:p>
        </p:txBody>
      </p:sp>
    </p:spTree>
    <p:extLst>
      <p:ext uri="{BB962C8B-B14F-4D97-AF65-F5344CB8AC3E}">
        <p14:creationId xmlns:p14="http://schemas.microsoft.com/office/powerpoint/2010/main" val="2864810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algn="l"/>
            <a:r>
              <a:rPr lang="en-GB" sz="2400" i="1" dirty="0" smtClean="0">
                <a:solidFill>
                  <a:srgbClr val="FF0000"/>
                </a:solidFill>
              </a:rPr>
              <a:t>8.5.(c) SRA Authorisation Rules (continued)</a:t>
            </a:r>
            <a:r>
              <a:rPr lang="en-GB" sz="3200" i="1" dirty="0" smtClean="0">
                <a:solidFill>
                  <a:srgbClr val="FF0000"/>
                </a:solidFill>
              </a:rPr>
              <a:t/>
            </a:r>
            <a:br>
              <a:rPr lang="en-GB" sz="3200" i="1" dirty="0" smtClean="0">
                <a:solidFill>
                  <a:srgbClr val="FF0000"/>
                </a:solidFill>
              </a:rPr>
            </a:br>
            <a:endParaRPr lang="en-GB" sz="3200" dirty="0" smtClean="0"/>
          </a:p>
        </p:txBody>
      </p:sp>
      <p:sp>
        <p:nvSpPr>
          <p:cNvPr id="3" name="Content Placeholder 2"/>
          <p:cNvSpPr>
            <a:spLocks noGrp="1"/>
          </p:cNvSpPr>
          <p:nvPr>
            <p:ph idx="1"/>
          </p:nvPr>
        </p:nvSpPr>
        <p:spPr/>
        <p:txBody>
          <a:bodyPr/>
          <a:lstStyle/>
          <a:p>
            <a:pPr marL="0" indent="0">
              <a:buFontTx/>
              <a:buNone/>
              <a:defRPr/>
            </a:pPr>
            <a:endParaRPr lang="en-GB" sz="2000" i="1" dirty="0">
              <a:solidFill>
                <a:srgbClr val="FF0000"/>
              </a:solidFill>
            </a:endParaRPr>
          </a:p>
          <a:p>
            <a:pPr marL="0" indent="0">
              <a:buFontTx/>
              <a:buNone/>
              <a:defRPr/>
            </a:pPr>
            <a:r>
              <a:rPr lang="en-GB" sz="1800" i="1" dirty="0" smtClean="0">
                <a:solidFill>
                  <a:srgbClr val="FF0000"/>
                </a:solidFill>
              </a:rPr>
              <a:t>(ii) As soon as reasonably practicable, </a:t>
            </a:r>
            <a:r>
              <a:rPr lang="en-GB" sz="1800" b="1" i="1" dirty="0" smtClean="0">
                <a:solidFill>
                  <a:srgbClr val="FF0000"/>
                </a:solidFill>
              </a:rPr>
              <a:t>report to the SRA any failure </a:t>
            </a:r>
            <a:r>
              <a:rPr lang="en-GB" sz="1800" i="1" dirty="0" smtClean="0">
                <a:solidFill>
                  <a:srgbClr val="FF0000"/>
                </a:solidFill>
              </a:rPr>
              <a:t>so to comply  provided that:</a:t>
            </a:r>
          </a:p>
          <a:p>
            <a:pPr marL="0" indent="0">
              <a:buFontTx/>
              <a:buNone/>
              <a:defRPr/>
            </a:pPr>
            <a:endParaRPr lang="en-GB" sz="1800" i="1" dirty="0">
              <a:solidFill>
                <a:srgbClr val="FF0000"/>
              </a:solidFill>
            </a:endParaRPr>
          </a:p>
          <a:p>
            <a:pPr marL="0" indent="0">
              <a:buFontTx/>
              <a:buNone/>
              <a:defRPr/>
            </a:pPr>
            <a:r>
              <a:rPr lang="en-GB" sz="1800" i="1" dirty="0" smtClean="0">
                <a:solidFill>
                  <a:srgbClr val="FF0000"/>
                </a:solidFill>
              </a:rPr>
              <a:t>   (A) in the case of </a:t>
            </a:r>
            <a:r>
              <a:rPr lang="en-GB" sz="1800" b="1" i="1" dirty="0" smtClean="0">
                <a:solidFill>
                  <a:srgbClr val="FF0000"/>
                </a:solidFill>
              </a:rPr>
              <a:t>non-material failures</a:t>
            </a:r>
            <a:r>
              <a:rPr lang="en-GB" sz="1800" i="1" dirty="0" smtClean="0">
                <a:solidFill>
                  <a:srgbClr val="FF0000"/>
                </a:solidFill>
              </a:rPr>
              <a:t>, these shall be taken to have been reported as soon as reasonably practicable if they are reported to the SRA together with such other information as the SRA may require in accordance with Rule 8.7(a): and </a:t>
            </a:r>
          </a:p>
          <a:p>
            <a:pPr marL="0" indent="0">
              <a:buFontTx/>
              <a:buNone/>
              <a:defRPr/>
            </a:pPr>
            <a:endParaRPr lang="en-GB" sz="1800" i="1" dirty="0" smtClean="0">
              <a:solidFill>
                <a:srgbClr val="FF0000"/>
              </a:solidFill>
            </a:endParaRPr>
          </a:p>
          <a:p>
            <a:pPr marL="0" indent="0">
              <a:buFontTx/>
              <a:buNone/>
              <a:defRPr/>
            </a:pPr>
            <a:r>
              <a:rPr lang="en-GB" sz="1800" i="1" dirty="0" smtClean="0">
                <a:solidFill>
                  <a:srgbClr val="FF0000"/>
                </a:solidFill>
              </a:rPr>
              <a:t>   (B) a failure may be material either taken on its own or as part of a pattern of failures so to comply.</a:t>
            </a:r>
          </a:p>
          <a:p>
            <a:pPr marL="0" indent="0">
              <a:buFontTx/>
              <a:buNone/>
              <a:defRPr/>
            </a:pPr>
            <a:endParaRPr lang="en-GB" sz="2000" i="1" dirty="0">
              <a:solidFill>
                <a:srgbClr val="FF0000"/>
              </a:solidFill>
            </a:endParaRPr>
          </a:p>
          <a:p>
            <a:pPr marL="0" indent="0">
              <a:buNone/>
              <a:defRPr/>
            </a:pPr>
            <a:endParaRPr lang="en-GB" dirty="0"/>
          </a:p>
        </p:txBody>
      </p:sp>
    </p:spTree>
    <p:extLst>
      <p:ext uri="{BB962C8B-B14F-4D97-AF65-F5344CB8AC3E}">
        <p14:creationId xmlns:p14="http://schemas.microsoft.com/office/powerpoint/2010/main" val="381170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What is a </a:t>
            </a:r>
            <a:r>
              <a:rPr lang="en-GB" sz="2400" dirty="0" smtClean="0"/>
              <a:t>‘material’ failure to comply?</a:t>
            </a:r>
            <a:endParaRPr lang="en-GB" sz="2400"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1600" dirty="0" smtClean="0"/>
              <a:t>Guidance Notes to Rule 8 provide:</a:t>
            </a:r>
          </a:p>
          <a:p>
            <a:pPr marL="0" indent="0">
              <a:buNone/>
            </a:pPr>
            <a:endParaRPr lang="en-GB" sz="1200" dirty="0" smtClean="0"/>
          </a:p>
          <a:p>
            <a:pPr marL="0" indent="0">
              <a:buNone/>
            </a:pPr>
            <a:r>
              <a:rPr lang="en-GB" sz="1200" dirty="0" smtClean="0"/>
              <a:t>(</a:t>
            </a:r>
            <a:r>
              <a:rPr lang="en-GB" sz="1200" dirty="0"/>
              <a:t>x) In considering whether a failure is “material” and therefore reportable, the</a:t>
            </a:r>
          </a:p>
          <a:p>
            <a:pPr marL="0" indent="0">
              <a:buNone/>
            </a:pPr>
            <a:r>
              <a:rPr lang="en-GB" sz="1200" dirty="0"/>
              <a:t>COLP or COFA, as appropriate, will need to take account of various factors,</a:t>
            </a:r>
          </a:p>
          <a:p>
            <a:pPr marL="0" indent="0">
              <a:buNone/>
            </a:pPr>
            <a:r>
              <a:rPr lang="en-GB" sz="1200" dirty="0"/>
              <a:t>such as:</a:t>
            </a:r>
          </a:p>
          <a:p>
            <a:pPr marL="0" indent="0">
              <a:buNone/>
            </a:pPr>
            <a:r>
              <a:rPr lang="en-GB" sz="1200" dirty="0"/>
              <a:t> </a:t>
            </a:r>
          </a:p>
          <a:p>
            <a:pPr marL="0" indent="0">
              <a:buNone/>
            </a:pPr>
            <a:r>
              <a:rPr lang="en-GB" sz="1200" dirty="0"/>
              <a:t>• the detriment, or risk of detriment, to clients</a:t>
            </a:r>
          </a:p>
          <a:p>
            <a:pPr marL="0" indent="0">
              <a:buNone/>
            </a:pPr>
            <a:r>
              <a:rPr lang="en-GB" sz="1200" dirty="0"/>
              <a:t>• the extent of any risk of loss of confidence in the firm or in the</a:t>
            </a:r>
          </a:p>
          <a:p>
            <a:pPr marL="0" indent="0">
              <a:buNone/>
            </a:pPr>
            <a:r>
              <a:rPr lang="en-GB" sz="1200" dirty="0"/>
              <a:t>provision of legal services</a:t>
            </a:r>
          </a:p>
          <a:p>
            <a:pPr marL="0" indent="0">
              <a:buNone/>
            </a:pPr>
            <a:r>
              <a:rPr lang="en-GB" sz="1200" dirty="0"/>
              <a:t>• the scale of the issue</a:t>
            </a:r>
          </a:p>
          <a:p>
            <a:pPr marL="0" indent="0">
              <a:buNone/>
            </a:pPr>
            <a:r>
              <a:rPr lang="en-GB" sz="1200" dirty="0"/>
              <a:t>• the overall impact on the firm, its clients and third parties.</a:t>
            </a:r>
          </a:p>
          <a:p>
            <a:pPr marL="0" indent="0">
              <a:buNone/>
            </a:pPr>
            <a:endParaRPr lang="en-GB" sz="1200" dirty="0" smtClean="0"/>
          </a:p>
          <a:p>
            <a:pPr marL="0" indent="0">
              <a:buNone/>
            </a:pPr>
            <a:r>
              <a:rPr lang="en-GB" sz="1200" dirty="0" smtClean="0"/>
              <a:t>In </a:t>
            </a:r>
            <a:r>
              <a:rPr lang="en-GB" sz="1200" dirty="0"/>
              <a:t>addition, the COLP/COFA will need to keep appropriate records of failures</a:t>
            </a:r>
          </a:p>
          <a:p>
            <a:pPr marL="0" indent="0">
              <a:buNone/>
            </a:pPr>
            <a:r>
              <a:rPr lang="en-GB" sz="1200" dirty="0"/>
              <a:t>in compliance to:</a:t>
            </a:r>
          </a:p>
          <a:p>
            <a:pPr marL="0" indent="0">
              <a:buNone/>
            </a:pPr>
            <a:r>
              <a:rPr lang="en-GB" sz="1200" dirty="0"/>
              <a:t>• monitor overall compliance with obligations</a:t>
            </a:r>
          </a:p>
          <a:p>
            <a:pPr marL="0" indent="0">
              <a:buNone/>
            </a:pPr>
            <a:r>
              <a:rPr lang="en-GB" sz="1200" dirty="0"/>
              <a:t>• assess the effectiveness of the firm’s systems</a:t>
            </a:r>
          </a:p>
          <a:p>
            <a:pPr marL="0" indent="0">
              <a:buNone/>
            </a:pPr>
            <a:r>
              <a:rPr lang="en-GB" sz="1200" dirty="0"/>
              <a:t>• be able to comply with the duty to report breaches which are material</a:t>
            </a:r>
          </a:p>
          <a:p>
            <a:pPr marL="0" indent="0">
              <a:buNone/>
            </a:pPr>
            <a:r>
              <a:rPr lang="en-GB" sz="1200" dirty="0"/>
              <a:t>because they form a pattern.</a:t>
            </a:r>
          </a:p>
          <a:p>
            <a:pPr marL="0" indent="0">
              <a:buNone/>
            </a:pPr>
            <a:endParaRPr lang="en-GB" sz="1600" dirty="0"/>
          </a:p>
          <a:p>
            <a:pPr marL="0" indent="0">
              <a:buNone/>
            </a:pPr>
            <a:endParaRPr lang="en-GB" sz="2000" dirty="0"/>
          </a:p>
        </p:txBody>
      </p:sp>
    </p:spTree>
    <p:extLst>
      <p:ext uri="{BB962C8B-B14F-4D97-AF65-F5344CB8AC3E}">
        <p14:creationId xmlns:p14="http://schemas.microsoft.com/office/powerpoint/2010/main" val="2907872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1375</Words>
  <Application>Microsoft Office PowerPoint</Application>
  <PresentationFormat>On-screen Show (4:3)</PresentationFormat>
  <Paragraphs>213</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Document</vt:lpstr>
      <vt:lpstr>How to be an effective COLP</vt:lpstr>
      <vt:lpstr>Why manage compliance risks?</vt:lpstr>
      <vt:lpstr> Compliance needs to be ‘lived’ on a daily basis by everyone and there can be no exceptions to following procedures. Otherwise everyone is at risk.</vt:lpstr>
      <vt:lpstr>Your challenges as the COLP</vt:lpstr>
      <vt:lpstr>1. Understanding your role and responsibilities as the COLP </vt:lpstr>
      <vt:lpstr>The scope of your role as COLP under Rule 8 of the  SRA Authorisation Rules is extensive and very wide  </vt:lpstr>
      <vt:lpstr>For example, Chapter 7 of the SRA Code includes the following outcomes .... </vt:lpstr>
      <vt:lpstr>8.5.(c) SRA Authorisation Rules (continued) </vt:lpstr>
      <vt:lpstr>What is a ‘material’ failure to comply?</vt:lpstr>
      <vt:lpstr>For example, Chapter 10 of the SRA Code includes the following </vt:lpstr>
      <vt:lpstr>Consider the impact of </vt:lpstr>
      <vt:lpstr>2. Planning how to fulfil your role as the COLP</vt:lpstr>
      <vt:lpstr>Carry out a cost / benefit analysis to establish the most resource effective method for you to manage your role as COLP for  your firm to be compliant   </vt:lpstr>
      <vt:lpstr>3. Securing internal buy-in as a condition of your agreement to carry out the role of COLP</vt:lpstr>
      <vt:lpstr>“That’s a great idea  …for the rest of you!” </vt:lpstr>
      <vt:lpstr>“Heavyweight gorilla”</vt:lpstr>
      <vt:lpstr>Accountability</vt:lpstr>
      <vt:lpstr>An ‘accountability undertaking’ may be required from partners</vt:lpstr>
      <vt:lpstr>4. Identifying and assessing your compliance risks</vt:lpstr>
      <vt:lpstr>Some examples of compliance risks</vt:lpstr>
      <vt:lpstr>Compliance Risk Mapping </vt:lpstr>
      <vt:lpstr>5. Managing your ‘compliance plan’</vt:lpstr>
      <vt:lpstr>Advantages of a formal compliance risk management process for the new SRA Code? </vt:lpstr>
      <vt:lpstr>Use of IT systems for compliance risk management? </vt:lpstr>
      <vt:lpstr>Above all, as a COLP you will need to continuously challenge the effectiveness of your compliance management </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an effective COLP</dc:title>
  <dc:creator>Peter</dc:creator>
  <cp:lastModifiedBy>Peter</cp:lastModifiedBy>
  <cp:revision>18</cp:revision>
  <cp:lastPrinted>2011-11-04T16:15:49Z</cp:lastPrinted>
  <dcterms:created xsi:type="dcterms:W3CDTF">2011-11-04T14:28:03Z</dcterms:created>
  <dcterms:modified xsi:type="dcterms:W3CDTF">2011-11-06T18:47:12Z</dcterms:modified>
</cp:coreProperties>
</file>